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5" r:id="rId4"/>
  </p:sldMasterIdLst>
  <p:notesMasterIdLst>
    <p:notesMasterId r:id="rId29"/>
  </p:notesMasterIdLst>
  <p:sldIdLst>
    <p:sldId id="256" r:id="rId5"/>
    <p:sldId id="679" r:id="rId6"/>
    <p:sldId id="716" r:id="rId7"/>
    <p:sldId id="717" r:id="rId8"/>
    <p:sldId id="728" r:id="rId9"/>
    <p:sldId id="729" r:id="rId10"/>
    <p:sldId id="730" r:id="rId11"/>
    <p:sldId id="710" r:id="rId12"/>
    <p:sldId id="718" r:id="rId13"/>
    <p:sldId id="719" r:id="rId14"/>
    <p:sldId id="720" r:id="rId15"/>
    <p:sldId id="721" r:id="rId16"/>
    <p:sldId id="731" r:id="rId17"/>
    <p:sldId id="723" r:id="rId18"/>
    <p:sldId id="722" r:id="rId19"/>
    <p:sldId id="732" r:id="rId20"/>
    <p:sldId id="733" r:id="rId21"/>
    <p:sldId id="735" r:id="rId22"/>
    <p:sldId id="736" r:id="rId23"/>
    <p:sldId id="737" r:id="rId24"/>
    <p:sldId id="690" r:id="rId25"/>
    <p:sldId id="712" r:id="rId26"/>
    <p:sldId id="734" r:id="rId27"/>
    <p:sldId id="291" r:id="rId28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tuni, Sirvard GIZ AM" initials="ASGA" lastIdx="14" clrIdx="0">
    <p:extLst>
      <p:ext uri="{19B8F6BF-5375-455C-9EA6-DF929625EA0E}">
        <p15:presenceInfo xmlns:p15="http://schemas.microsoft.com/office/powerpoint/2012/main" userId="S::sirvard.amatuni@giz.de::a4a8be08-e9d3-4c96-8318-27a5ea6f60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EA"/>
    <a:srgbClr val="F2F3F5"/>
    <a:srgbClr val="278591"/>
    <a:srgbClr val="8FC73E"/>
    <a:srgbClr val="29AAE1"/>
    <a:srgbClr val="FF6600"/>
    <a:srgbClr val="FF7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2006"/>
  </p:normalViewPr>
  <p:slideViewPr>
    <p:cSldViewPr snapToGrid="0">
      <p:cViewPr varScale="1">
        <p:scale>
          <a:sx n="91" d="100"/>
          <a:sy n="91" d="100"/>
        </p:scale>
        <p:origin x="22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0" name="Google Shape;940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y-AM" dirty="0"/>
              <a:t>Լրացնում ենք խաղի ընթացքում տեղում</a:t>
            </a:r>
            <a:endParaRPr lang="en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54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555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122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y-AM" dirty="0"/>
              <a:t>Պարկինգ </a:t>
            </a:r>
            <a:endParaRPr lang="en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4215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3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175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3242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806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7953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y-AM" dirty="0"/>
              <a:t>Լրացնում ենք խաղի ընթացքում տեղում</a:t>
            </a:r>
            <a:endParaRPr lang="en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888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384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Brainstorm more versions of what can happen as potential risks and then come up with solutions</a:t>
            </a:r>
            <a:endParaRPr lang="en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8090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Brainstorm more versions of what can happen as potential risks and then come up with solutions</a:t>
            </a:r>
            <a:endParaRPr lang="en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874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gi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alternative">
  <p:cSld name="Title, alternativ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5369094" y="4886964"/>
            <a:ext cx="3647908" cy="2971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6F6F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699852" y="3700611"/>
            <a:ext cx="7970837" cy="7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699852" y="2532972"/>
            <a:ext cx="7971711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123144" y="165103"/>
            <a:ext cx="3783013" cy="1340924"/>
            <a:chOff x="4846637" y="119557"/>
            <a:chExt cx="3783013" cy="1005693"/>
          </a:xfrm>
        </p:grpSpPr>
        <p:sp>
          <p:nvSpPr>
            <p:cNvPr id="24" name="Google Shape;24;p2"/>
            <p:cNvSpPr/>
            <p:nvPr/>
          </p:nvSpPr>
          <p:spPr>
            <a:xfrm>
              <a:off x="4846637" y="119557"/>
              <a:ext cx="3783013" cy="1003198"/>
            </a:xfrm>
            <a:custGeom>
              <a:avLst/>
              <a:gdLst/>
              <a:ahLst/>
              <a:cxnLst/>
              <a:rect l="l" t="t" r="r" b="b"/>
              <a:pathLst>
                <a:path w="6644156" h="1761930" extrusionOk="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223" r="-223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920060" y="119557"/>
              <a:ext cx="1036212" cy="1005693"/>
            </a:xfrm>
            <a:custGeom>
              <a:avLst/>
              <a:gdLst/>
              <a:ahLst/>
              <a:cxnLst/>
              <a:rect l="l" t="t" r="r" b="b"/>
              <a:pathLst>
                <a:path w="1978500" h="1920227" extrusionOk="0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10197" y="119557"/>
              <a:ext cx="508146" cy="477657"/>
            </a:xfrm>
            <a:custGeom>
              <a:avLst/>
              <a:gdLst/>
              <a:ahLst/>
              <a:cxnLst/>
              <a:rect l="l" t="t" r="r" b="b"/>
              <a:pathLst>
                <a:path w="970232" h="912018" extrusionOk="0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7164646" y="119557"/>
              <a:ext cx="951008" cy="481890"/>
            </a:xfrm>
            <a:custGeom>
              <a:avLst/>
              <a:gdLst/>
              <a:ahLst/>
              <a:cxnLst/>
              <a:rect l="l" t="t" r="r" b="b"/>
              <a:pathLst>
                <a:path w="1815814" h="920101" extrusionOk="0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920060" y="119557"/>
              <a:ext cx="2146640" cy="1005693"/>
            </a:xfrm>
            <a:custGeom>
              <a:avLst/>
              <a:gdLst/>
              <a:ahLst/>
              <a:cxnLst/>
              <a:rect l="l" t="t" r="r" b="b"/>
              <a:pathLst>
                <a:path w="4098704" h="1920227" extrusionOk="0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2805E23-074F-4C00-8033-F63451970F3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2" y="5003928"/>
            <a:ext cx="2410946" cy="997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, white">
  <p:cSld name="Intermediate slide, whit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xfrm>
            <a:off x="835701" y="2734835"/>
            <a:ext cx="7472602" cy="51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ctr" anchorCtr="0">
            <a:spAutoFit/>
          </a:bodyPr>
          <a:lstStyle>
            <a:lvl1pPr lvl="0" algn="ctr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, photo">
  <p:cSld name="Intermediate slide, photo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>
            <a:spLocks noGrp="1"/>
          </p:cNvSpPr>
          <p:nvPr>
            <p:ph type="pic" idx="2"/>
          </p:nvPr>
        </p:nvSpPr>
        <p:spPr>
          <a:xfrm>
            <a:off x="123144" y="165104"/>
            <a:ext cx="8893865" cy="596865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07" name="Google Shape;207;p18"/>
          <p:cNvCxnSpPr/>
          <p:nvPr/>
        </p:nvCxnSpPr>
        <p:spPr>
          <a:xfrm>
            <a:off x="4572000" y="1244600"/>
            <a:ext cx="0" cy="9144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miter lim="800000"/>
            <a:headEnd type="none" w="sm" len="sm"/>
            <a:tailEnd type="triangle" w="lg" len="lg"/>
          </a:ln>
        </p:spPr>
      </p:cxnSp>
      <p:sp>
        <p:nvSpPr>
          <p:cNvPr id="208" name="Google Shape;208;p18"/>
          <p:cNvSpPr txBox="1">
            <a:spLocks noGrp="1"/>
          </p:cNvSpPr>
          <p:nvPr>
            <p:ph type="title"/>
          </p:nvPr>
        </p:nvSpPr>
        <p:spPr>
          <a:xfrm>
            <a:off x="123144" y="2093676"/>
            <a:ext cx="8893865" cy="4040085"/>
          </a:xfrm>
          <a:prstGeom prst="rect">
            <a:avLst/>
          </a:prstGeom>
          <a:blipFill rotWithShape="1">
            <a:blip r:embed="rId2">
              <a:alphaModFix amt="80000"/>
            </a:blip>
            <a:stretch>
              <a:fillRect l="-9" r="-8"/>
            </a:stretch>
          </a:blipFill>
          <a:ln>
            <a:noFill/>
          </a:ln>
        </p:spPr>
        <p:txBody>
          <a:bodyPr spcFirstLastPara="1" wrap="square" lIns="1199850" tIns="0" rIns="95975" bIns="9118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9" name="Google Shape;209;p18" descr="Ein Bild, das Wand, Gebäude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7031" y="1966807"/>
            <a:ext cx="1246909" cy="114715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8"/>
          <p:cNvSpPr/>
          <p:nvPr/>
        </p:nvSpPr>
        <p:spPr>
          <a:xfrm>
            <a:off x="4092747" y="170890"/>
            <a:ext cx="1476375" cy="100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Click on this icon to insert a new photo.</a:t>
            </a:r>
            <a:endParaRPr/>
          </a:p>
        </p:txBody>
      </p:sp>
      <p:sp>
        <p:nvSpPr>
          <p:cNvPr id="211" name="Google Shape;211;p18"/>
          <p:cNvSpPr/>
          <p:nvPr/>
        </p:nvSpPr>
        <p:spPr>
          <a:xfrm>
            <a:off x="5501868" y="170891"/>
            <a:ext cx="1476375" cy="56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Reset the slide.</a:t>
            </a:r>
            <a:endParaRPr/>
          </a:p>
        </p:txBody>
      </p:sp>
      <p:sp>
        <p:nvSpPr>
          <p:cNvPr id="212" name="Google Shape;212;p18"/>
          <p:cNvSpPr/>
          <p:nvPr/>
        </p:nvSpPr>
        <p:spPr>
          <a:xfrm>
            <a:off x="7261861" y="170887"/>
            <a:ext cx="1863194" cy="123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Where necessary, change the section using the ‘Crop’ function.</a:t>
            </a:r>
            <a:endParaRPr/>
          </a:p>
        </p:txBody>
      </p:sp>
      <p:sp>
        <p:nvSpPr>
          <p:cNvPr id="213" name="Google Shape;213;p18"/>
          <p:cNvSpPr txBox="1"/>
          <p:nvPr/>
        </p:nvSpPr>
        <p:spPr>
          <a:xfrm>
            <a:off x="-3784225" y="237071"/>
            <a:ext cx="3723106" cy="123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on image above transparent section.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Delete image by pressing the DEL key.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on small icon in centre of page.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Select photo.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Select ‘Home / Reset ’.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If required, edit the section under ‘Format/Crop ’.</a:t>
            </a:r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7" name="Google Shape;217;p18" descr="Ein Bild, das Screensho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 l="50418" r="36621"/>
          <a:stretch/>
        </p:blipFill>
        <p:spPr>
          <a:xfrm>
            <a:off x="7497555" y="1029491"/>
            <a:ext cx="387893" cy="7879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18"/>
          <p:cNvGrpSpPr/>
          <p:nvPr/>
        </p:nvGrpSpPr>
        <p:grpSpPr>
          <a:xfrm>
            <a:off x="5604600" y="1034680"/>
            <a:ext cx="1588101" cy="866995"/>
            <a:chOff x="5604594" y="1459908"/>
            <a:chExt cx="1588101" cy="650246"/>
          </a:xfrm>
        </p:grpSpPr>
        <p:pic>
          <p:nvPicPr>
            <p:cNvPr id="219" name="Google Shape;219;p18" descr="Ein Bild, das Screenshot enthält.&#10;&#10;Automatisch generierte Beschreibu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18"/>
            <p:cNvSpPr/>
            <p:nvPr/>
          </p:nvSpPr>
          <p:spPr>
            <a:xfrm>
              <a:off x="6631396" y="1739890"/>
              <a:ext cx="482357" cy="179961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18"/>
          <p:cNvSpPr/>
          <p:nvPr/>
        </p:nvSpPr>
        <p:spPr>
          <a:xfrm>
            <a:off x="7530036" y="1279688"/>
            <a:ext cx="334720" cy="450849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with one column">
  <p:cSld name="Text slide, with one colum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 txBox="1">
            <a:spLocks noGrp="1"/>
          </p:cNvSpPr>
          <p:nvPr>
            <p:ph type="body" idx="1"/>
          </p:nvPr>
        </p:nvSpPr>
        <p:spPr>
          <a:xfrm>
            <a:off x="449818" y="1361301"/>
            <a:ext cx="4122182" cy="466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 txBox="1">
            <a:spLocks noGrp="1"/>
          </p:cNvSpPr>
          <p:nvPr>
            <p:ph type="title"/>
          </p:nvPr>
        </p:nvSpPr>
        <p:spPr>
          <a:xfrm>
            <a:off x="449820" y="320287"/>
            <a:ext cx="8567183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1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1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1 photo">
  <p:cSld name="Text slide, 1 photo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>
            <a:spLocks noGrp="1"/>
          </p:cNvSpPr>
          <p:nvPr>
            <p:ph type="pic" idx="2"/>
          </p:nvPr>
        </p:nvSpPr>
        <p:spPr>
          <a:xfrm>
            <a:off x="5528953" y="167516"/>
            <a:ext cx="3490261" cy="596659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43" name="Google Shape;243;p22"/>
          <p:cNvSpPr txBox="1">
            <a:spLocks noGrp="1"/>
          </p:cNvSpPr>
          <p:nvPr>
            <p:ph type="body" idx="1"/>
          </p:nvPr>
        </p:nvSpPr>
        <p:spPr>
          <a:xfrm>
            <a:off x="449820" y="1361291"/>
            <a:ext cx="4839634" cy="477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22"/>
          <p:cNvSpPr txBox="1">
            <a:spLocks noGrp="1"/>
          </p:cNvSpPr>
          <p:nvPr>
            <p:ph type="title"/>
          </p:nvPr>
        </p:nvSpPr>
        <p:spPr>
          <a:xfrm>
            <a:off x="449817" y="320287"/>
            <a:ext cx="4839634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2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1 photo, alternative">
  <p:cSld name="Text slide, 1 photo, alternative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"/>
          <p:cNvSpPr>
            <a:spLocks noGrp="1"/>
          </p:cNvSpPr>
          <p:nvPr>
            <p:ph type="pic" idx="2"/>
          </p:nvPr>
        </p:nvSpPr>
        <p:spPr>
          <a:xfrm>
            <a:off x="5528953" y="167516"/>
            <a:ext cx="3490261" cy="596659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50" name="Google Shape;250;p23"/>
          <p:cNvSpPr txBox="1">
            <a:spLocks noGrp="1"/>
          </p:cNvSpPr>
          <p:nvPr>
            <p:ph type="body" idx="1"/>
          </p:nvPr>
        </p:nvSpPr>
        <p:spPr>
          <a:xfrm>
            <a:off x="449820" y="1361295"/>
            <a:ext cx="4839634" cy="379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51" name="Google Shape;251;p23"/>
          <p:cNvGrpSpPr/>
          <p:nvPr/>
        </p:nvGrpSpPr>
        <p:grpSpPr>
          <a:xfrm rot="10800000" flipH="1">
            <a:off x="123135" y="5311127"/>
            <a:ext cx="2320828" cy="822639"/>
            <a:chOff x="4846637" y="119557"/>
            <a:chExt cx="3783013" cy="1005693"/>
          </a:xfrm>
        </p:grpSpPr>
        <p:sp>
          <p:nvSpPr>
            <p:cNvPr id="252" name="Google Shape;252;p23"/>
            <p:cNvSpPr/>
            <p:nvPr/>
          </p:nvSpPr>
          <p:spPr>
            <a:xfrm>
              <a:off x="4846637" y="119557"/>
              <a:ext cx="3783013" cy="1003198"/>
            </a:xfrm>
            <a:custGeom>
              <a:avLst/>
              <a:gdLst/>
              <a:ahLst/>
              <a:cxnLst/>
              <a:rect l="l" t="t" r="r" b="b"/>
              <a:pathLst>
                <a:path w="6644156" h="1761930" extrusionOk="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223" r="-223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4920060" y="119557"/>
              <a:ext cx="1036212" cy="1005693"/>
            </a:xfrm>
            <a:custGeom>
              <a:avLst/>
              <a:gdLst/>
              <a:ahLst/>
              <a:cxnLst/>
              <a:rect l="l" t="t" r="r" b="b"/>
              <a:pathLst>
                <a:path w="1978500" h="1920227" extrusionOk="0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7610197" y="119557"/>
              <a:ext cx="508146" cy="477657"/>
            </a:xfrm>
            <a:custGeom>
              <a:avLst/>
              <a:gdLst/>
              <a:ahLst/>
              <a:cxnLst/>
              <a:rect l="l" t="t" r="r" b="b"/>
              <a:pathLst>
                <a:path w="970232" h="912018" extrusionOk="0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3"/>
            <p:cNvSpPr/>
            <p:nvPr/>
          </p:nvSpPr>
          <p:spPr>
            <a:xfrm flipH="1">
              <a:off x="7164646" y="119557"/>
              <a:ext cx="951008" cy="481890"/>
            </a:xfrm>
            <a:custGeom>
              <a:avLst/>
              <a:gdLst/>
              <a:ahLst/>
              <a:cxnLst/>
              <a:rect l="l" t="t" r="r" b="b"/>
              <a:pathLst>
                <a:path w="1815814" h="920101" extrusionOk="0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4920060" y="119557"/>
              <a:ext cx="2146640" cy="1005693"/>
            </a:xfrm>
            <a:custGeom>
              <a:avLst/>
              <a:gdLst/>
              <a:ahLst/>
              <a:cxnLst/>
              <a:rect l="l" t="t" r="r" b="b"/>
              <a:pathLst>
                <a:path w="4098704" h="1920227" extrusionOk="0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23"/>
          <p:cNvSpPr txBox="1">
            <a:spLocks noGrp="1"/>
          </p:cNvSpPr>
          <p:nvPr>
            <p:ph type="title"/>
          </p:nvPr>
        </p:nvSpPr>
        <p:spPr>
          <a:xfrm>
            <a:off x="449817" y="320287"/>
            <a:ext cx="4839634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3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3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2 photos ">
  <p:cSld name="Text slide, 2 photos 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"/>
          <p:cNvSpPr>
            <a:spLocks noGrp="1"/>
          </p:cNvSpPr>
          <p:nvPr>
            <p:ph type="pic" idx="2"/>
          </p:nvPr>
        </p:nvSpPr>
        <p:spPr>
          <a:xfrm>
            <a:off x="5528953" y="167515"/>
            <a:ext cx="3490261" cy="286072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63" name="Google Shape;263;p24"/>
          <p:cNvSpPr txBox="1">
            <a:spLocks noGrp="1"/>
          </p:cNvSpPr>
          <p:nvPr>
            <p:ph type="body" idx="1"/>
          </p:nvPr>
        </p:nvSpPr>
        <p:spPr>
          <a:xfrm>
            <a:off x="449820" y="1361291"/>
            <a:ext cx="4839634" cy="477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24"/>
          <p:cNvSpPr>
            <a:spLocks noGrp="1"/>
          </p:cNvSpPr>
          <p:nvPr>
            <p:ph type="pic" idx="3"/>
          </p:nvPr>
        </p:nvSpPr>
        <p:spPr>
          <a:xfrm>
            <a:off x="5528953" y="3273382"/>
            <a:ext cx="3490261" cy="286072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65" name="Google Shape;265;p24"/>
          <p:cNvSpPr txBox="1">
            <a:spLocks noGrp="1"/>
          </p:cNvSpPr>
          <p:nvPr>
            <p:ph type="title"/>
          </p:nvPr>
        </p:nvSpPr>
        <p:spPr>
          <a:xfrm>
            <a:off x="449825" y="320287"/>
            <a:ext cx="4839635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4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4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4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2 photos, with two columns">
  <p:cSld name="Text slide, 2 photos, with two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>
            <a:spLocks noGrp="1"/>
          </p:cNvSpPr>
          <p:nvPr>
            <p:ph type="pic" idx="2"/>
          </p:nvPr>
        </p:nvSpPr>
        <p:spPr>
          <a:xfrm>
            <a:off x="4728159" y="3259672"/>
            <a:ext cx="4288845" cy="2874091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85" name="Google Shape;285;p26"/>
          <p:cNvSpPr>
            <a:spLocks noGrp="1"/>
          </p:cNvSpPr>
          <p:nvPr>
            <p:ph type="pic" idx="3"/>
          </p:nvPr>
        </p:nvSpPr>
        <p:spPr>
          <a:xfrm>
            <a:off x="123138" y="3259672"/>
            <a:ext cx="4288845" cy="2874091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86" name="Google Shape;286;p26"/>
          <p:cNvSpPr txBox="1">
            <a:spLocks noGrp="1"/>
          </p:cNvSpPr>
          <p:nvPr>
            <p:ph type="body" idx="1"/>
          </p:nvPr>
        </p:nvSpPr>
        <p:spPr>
          <a:xfrm>
            <a:off x="449824" y="1361295"/>
            <a:ext cx="3962161" cy="166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26"/>
          <p:cNvSpPr txBox="1">
            <a:spLocks noGrp="1"/>
          </p:cNvSpPr>
          <p:nvPr>
            <p:ph type="title"/>
          </p:nvPr>
        </p:nvSpPr>
        <p:spPr>
          <a:xfrm>
            <a:off x="449820" y="320287"/>
            <a:ext cx="8560833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6"/>
          <p:cNvSpPr txBox="1">
            <a:spLocks noGrp="1"/>
          </p:cNvSpPr>
          <p:nvPr>
            <p:ph type="body" idx="4"/>
          </p:nvPr>
        </p:nvSpPr>
        <p:spPr>
          <a:xfrm>
            <a:off x="5055741" y="1361295"/>
            <a:ext cx="3954917" cy="166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26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6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6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3 photos, with three columns">
  <p:cSld name="Text slide, 3 photos, with three 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>
            <a:spLocks noGrp="1"/>
          </p:cNvSpPr>
          <p:nvPr>
            <p:ph type="pic" idx="2"/>
          </p:nvPr>
        </p:nvSpPr>
        <p:spPr>
          <a:xfrm>
            <a:off x="3140868" y="3992957"/>
            <a:ext cx="2858400" cy="2140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94" name="Google Shape;294;p27"/>
          <p:cNvSpPr>
            <a:spLocks noGrp="1"/>
          </p:cNvSpPr>
          <p:nvPr>
            <p:ph type="pic" idx="3"/>
          </p:nvPr>
        </p:nvSpPr>
        <p:spPr>
          <a:xfrm>
            <a:off x="123135" y="3992957"/>
            <a:ext cx="2858400" cy="2140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95" name="Google Shape;295;p27"/>
          <p:cNvSpPr txBox="1">
            <a:spLocks noGrp="1"/>
          </p:cNvSpPr>
          <p:nvPr>
            <p:ph type="body" idx="1"/>
          </p:nvPr>
        </p:nvSpPr>
        <p:spPr>
          <a:xfrm>
            <a:off x="449827" y="1361302"/>
            <a:ext cx="2531717" cy="23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27"/>
          <p:cNvSpPr txBox="1">
            <a:spLocks noGrp="1"/>
          </p:cNvSpPr>
          <p:nvPr>
            <p:ph type="title"/>
          </p:nvPr>
        </p:nvSpPr>
        <p:spPr>
          <a:xfrm>
            <a:off x="449820" y="320287"/>
            <a:ext cx="8560833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7"/>
          <p:cNvSpPr txBox="1">
            <a:spLocks noGrp="1"/>
          </p:cNvSpPr>
          <p:nvPr>
            <p:ph type="body" idx="4"/>
          </p:nvPr>
        </p:nvSpPr>
        <p:spPr>
          <a:xfrm>
            <a:off x="3467553" y="1361302"/>
            <a:ext cx="2531717" cy="23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27"/>
          <p:cNvSpPr>
            <a:spLocks noGrp="1"/>
          </p:cNvSpPr>
          <p:nvPr>
            <p:ph type="pic" idx="5"/>
          </p:nvPr>
        </p:nvSpPr>
        <p:spPr>
          <a:xfrm>
            <a:off x="6158600" y="3992957"/>
            <a:ext cx="2858400" cy="2140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99" name="Google Shape;299;p27"/>
          <p:cNvSpPr txBox="1">
            <a:spLocks noGrp="1"/>
          </p:cNvSpPr>
          <p:nvPr>
            <p:ph type="body" idx="6"/>
          </p:nvPr>
        </p:nvSpPr>
        <p:spPr>
          <a:xfrm>
            <a:off x="6485293" y="1361302"/>
            <a:ext cx="2531717" cy="23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27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7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7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slide">
  <p:cSld name="Project slid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"/>
          <p:cNvSpPr>
            <a:spLocks noGrp="1"/>
          </p:cNvSpPr>
          <p:nvPr>
            <p:ph type="pic" idx="2"/>
          </p:nvPr>
        </p:nvSpPr>
        <p:spPr>
          <a:xfrm>
            <a:off x="460375" y="4150526"/>
            <a:ext cx="2645076" cy="198358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05" name="Google Shape;305;p28"/>
          <p:cNvSpPr/>
          <p:nvPr/>
        </p:nvSpPr>
        <p:spPr>
          <a:xfrm>
            <a:off x="460374" y="1294231"/>
            <a:ext cx="2644776" cy="185340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8"/>
          <p:cNvSpPr/>
          <p:nvPr/>
        </p:nvSpPr>
        <p:spPr>
          <a:xfrm>
            <a:off x="460374" y="3228952"/>
            <a:ext cx="2644776" cy="84582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8"/>
          <p:cNvSpPr txBox="1">
            <a:spLocks noGrp="1"/>
          </p:cNvSpPr>
          <p:nvPr>
            <p:ph type="body" idx="1"/>
          </p:nvPr>
        </p:nvSpPr>
        <p:spPr>
          <a:xfrm>
            <a:off x="460374" y="3223376"/>
            <a:ext cx="2644776" cy="2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75" tIns="47975" rIns="95975" bIns="479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28"/>
          <p:cNvSpPr txBox="1">
            <a:spLocks noGrp="1"/>
          </p:cNvSpPr>
          <p:nvPr>
            <p:ph type="title"/>
          </p:nvPr>
        </p:nvSpPr>
        <p:spPr>
          <a:xfrm>
            <a:off x="449825" y="320287"/>
            <a:ext cx="4839635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8"/>
          <p:cNvSpPr txBox="1">
            <a:spLocks noGrp="1"/>
          </p:cNvSpPr>
          <p:nvPr>
            <p:ph type="body" idx="3"/>
          </p:nvPr>
        </p:nvSpPr>
        <p:spPr>
          <a:xfrm>
            <a:off x="460374" y="3532563"/>
            <a:ext cx="2644776" cy="52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75" tIns="0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28"/>
          <p:cNvSpPr txBox="1">
            <a:spLocks noGrp="1"/>
          </p:cNvSpPr>
          <p:nvPr>
            <p:ph type="body" idx="4"/>
          </p:nvPr>
        </p:nvSpPr>
        <p:spPr>
          <a:xfrm>
            <a:off x="460374" y="1295083"/>
            <a:ext cx="2644776" cy="36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75" tIns="47975" rIns="95975" bIns="479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28"/>
          <p:cNvSpPr txBox="1">
            <a:spLocks noGrp="1"/>
          </p:cNvSpPr>
          <p:nvPr>
            <p:ph type="body" idx="5"/>
          </p:nvPr>
        </p:nvSpPr>
        <p:spPr>
          <a:xfrm>
            <a:off x="460374" y="1657480"/>
            <a:ext cx="2644776" cy="149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75" tIns="0" rIns="95975" bIns="479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28"/>
          <p:cNvSpPr txBox="1">
            <a:spLocks noGrp="1"/>
          </p:cNvSpPr>
          <p:nvPr>
            <p:ph type="body" idx="6"/>
          </p:nvPr>
        </p:nvSpPr>
        <p:spPr>
          <a:xfrm>
            <a:off x="3310597" y="1361020"/>
            <a:ext cx="5717516" cy="477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28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8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8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1">
  <p:cSld name="Contact 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9"/>
          <p:cNvPicPr preferRelativeResize="0"/>
          <p:nvPr/>
        </p:nvPicPr>
        <p:blipFill rotWithShape="1">
          <a:blip r:embed="rId2">
            <a:alphaModFix/>
          </a:blip>
          <a:srcRect t="233" b="7465"/>
          <a:stretch/>
        </p:blipFill>
        <p:spPr>
          <a:xfrm>
            <a:off x="123144" y="165104"/>
            <a:ext cx="8893865" cy="596865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9"/>
          <p:cNvSpPr/>
          <p:nvPr/>
        </p:nvSpPr>
        <p:spPr>
          <a:xfrm>
            <a:off x="123144" y="165104"/>
            <a:ext cx="8893865" cy="5968659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9"/>
          <p:cNvSpPr txBox="1">
            <a:spLocks noGrp="1"/>
          </p:cNvSpPr>
          <p:nvPr>
            <p:ph type="title"/>
          </p:nvPr>
        </p:nvSpPr>
        <p:spPr>
          <a:xfrm>
            <a:off x="449818" y="320287"/>
            <a:ext cx="8342492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9"/>
          <p:cNvSpPr txBox="1">
            <a:spLocks noGrp="1"/>
          </p:cNvSpPr>
          <p:nvPr>
            <p:ph type="body" idx="1"/>
          </p:nvPr>
        </p:nvSpPr>
        <p:spPr>
          <a:xfrm>
            <a:off x="2140290" y="2760964"/>
            <a:ext cx="3369561" cy="136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29"/>
          <p:cNvSpPr txBox="1">
            <a:spLocks noGrp="1"/>
          </p:cNvSpPr>
          <p:nvPr>
            <p:ph type="body" idx="2"/>
          </p:nvPr>
        </p:nvSpPr>
        <p:spPr>
          <a:xfrm>
            <a:off x="2140290" y="1857152"/>
            <a:ext cx="3369561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29"/>
          <p:cNvSpPr txBox="1">
            <a:spLocks noGrp="1"/>
          </p:cNvSpPr>
          <p:nvPr>
            <p:ph type="body" idx="3"/>
          </p:nvPr>
        </p:nvSpPr>
        <p:spPr>
          <a:xfrm>
            <a:off x="2140290" y="2181308"/>
            <a:ext cx="3369561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29"/>
          <p:cNvSpPr>
            <a:spLocks noGrp="1"/>
          </p:cNvSpPr>
          <p:nvPr>
            <p:ph type="pic" idx="4"/>
          </p:nvPr>
        </p:nvSpPr>
        <p:spPr>
          <a:xfrm>
            <a:off x="449825" y="1857152"/>
            <a:ext cx="1468079" cy="227052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24" name="Google Shape;324;p29"/>
          <p:cNvSpPr txBox="1"/>
          <p:nvPr/>
        </p:nvSpPr>
        <p:spPr>
          <a:xfrm>
            <a:off x="784641" y="5403606"/>
            <a:ext cx="1089822" cy="32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www.giz.de</a:t>
            </a:r>
            <a:endParaRPr/>
          </a:p>
        </p:txBody>
      </p:sp>
      <p:pic>
        <p:nvPicPr>
          <p:cNvPr id="325" name="Google Shape;325;p29" descr="Ein Bild, das Axt, Werkzeug enthält.&#10;&#10;Mit sehr hoher Zuverlässigkeit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3484" y="5442599"/>
            <a:ext cx="290728" cy="31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1178" y="5408255"/>
            <a:ext cx="234516" cy="312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7" name="Google Shape;327;p29"/>
          <p:cNvGrpSpPr/>
          <p:nvPr/>
        </p:nvGrpSpPr>
        <p:grpSpPr>
          <a:xfrm>
            <a:off x="444493" y="5372336"/>
            <a:ext cx="262622" cy="396344"/>
            <a:chOff x="4933951" y="-41275"/>
            <a:chExt cx="2130425" cy="2411413"/>
          </a:xfrm>
        </p:grpSpPr>
        <p:sp>
          <p:nvSpPr>
            <p:cNvPr id="328" name="Google Shape;328;p29"/>
            <p:cNvSpPr/>
            <p:nvPr/>
          </p:nvSpPr>
          <p:spPr>
            <a:xfrm>
              <a:off x="4945063" y="1435100"/>
              <a:ext cx="2114550" cy="935038"/>
            </a:xfrm>
            <a:custGeom>
              <a:avLst/>
              <a:gdLst/>
              <a:ahLst/>
              <a:cxnLst/>
              <a:rect l="l" t="t" r="r" b="b"/>
              <a:pathLst>
                <a:path w="425" h="188" extrusionOk="0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4945063" y="-41275"/>
              <a:ext cx="2108200" cy="860425"/>
            </a:xfrm>
            <a:custGeom>
              <a:avLst/>
              <a:gdLst/>
              <a:ahLst/>
              <a:cxnLst/>
              <a:rect l="l" t="t" r="r" b="b"/>
              <a:pathLst>
                <a:path w="424" h="173" extrusionOk="0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4933951" y="952500"/>
              <a:ext cx="617538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6446838" y="952500"/>
              <a:ext cx="617538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5691188" y="952500"/>
              <a:ext cx="615950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" name="Google Shape;333;p29"/>
          <p:cNvSpPr txBox="1"/>
          <p:nvPr/>
        </p:nvSpPr>
        <p:spPr>
          <a:xfrm>
            <a:off x="2622199" y="5403606"/>
            <a:ext cx="2317722" cy="32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https://twitter.com/giz_gmbh</a:t>
            </a:r>
            <a:endParaRPr/>
          </a:p>
        </p:txBody>
      </p:sp>
      <p:sp>
        <p:nvSpPr>
          <p:cNvPr id="334" name="Google Shape;334;p29"/>
          <p:cNvSpPr txBox="1"/>
          <p:nvPr/>
        </p:nvSpPr>
        <p:spPr>
          <a:xfrm>
            <a:off x="5253681" y="5403606"/>
            <a:ext cx="2947702" cy="32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https://www.facebook.com/gizprofile/</a:t>
            </a:r>
            <a:endParaRPr/>
          </a:p>
        </p:txBody>
      </p:sp>
      <p:sp>
        <p:nvSpPr>
          <p:cNvPr id="335" name="Google Shape;335;p29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29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9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olour">
  <p:cSld name="Title, colou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7" descr="Ein Bild, das Kette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 t="233" b="26747"/>
          <a:stretch/>
        </p:blipFill>
        <p:spPr>
          <a:xfrm>
            <a:off x="123144" y="165103"/>
            <a:ext cx="8893865" cy="4721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7" descr="Ein Bild, das Säge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35" y="846879"/>
            <a:ext cx="8895600" cy="404008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699852" y="2532972"/>
            <a:ext cx="7971711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699852" y="3700611"/>
            <a:ext cx="7970837" cy="7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5369094" y="4886964"/>
            <a:ext cx="3647908" cy="2971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6F6F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7F4CF-A33E-444E-BD8C-05350AC2618E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2" y="5003928"/>
            <a:ext cx="2410946" cy="997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2">
  <p:cSld name="Contact 2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0"/>
          <p:cNvPicPr preferRelativeResize="0"/>
          <p:nvPr/>
        </p:nvPicPr>
        <p:blipFill rotWithShape="1">
          <a:blip r:embed="rId2">
            <a:alphaModFix/>
          </a:blip>
          <a:srcRect t="233" b="7465"/>
          <a:stretch/>
        </p:blipFill>
        <p:spPr>
          <a:xfrm>
            <a:off x="123144" y="165104"/>
            <a:ext cx="8893865" cy="596865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0"/>
          <p:cNvSpPr/>
          <p:nvPr/>
        </p:nvSpPr>
        <p:spPr>
          <a:xfrm>
            <a:off x="123144" y="165104"/>
            <a:ext cx="8893865" cy="5968659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0"/>
          <p:cNvSpPr txBox="1"/>
          <p:nvPr/>
        </p:nvSpPr>
        <p:spPr>
          <a:xfrm>
            <a:off x="784641" y="5403606"/>
            <a:ext cx="1089822" cy="32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www.giz.de</a:t>
            </a:r>
            <a:endParaRPr/>
          </a:p>
        </p:txBody>
      </p:sp>
      <p:pic>
        <p:nvPicPr>
          <p:cNvPr id="342" name="Google Shape;342;p30" descr="Ein Bild, das Axt, Werkzeug enthält.&#10;&#10;Mit sehr hoher Zuverlässigkeit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3484" y="5442599"/>
            <a:ext cx="290728" cy="31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1178" y="5408255"/>
            <a:ext cx="234516" cy="312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" name="Google Shape;344;p30"/>
          <p:cNvGrpSpPr/>
          <p:nvPr/>
        </p:nvGrpSpPr>
        <p:grpSpPr>
          <a:xfrm>
            <a:off x="444493" y="5372336"/>
            <a:ext cx="262622" cy="396344"/>
            <a:chOff x="4933951" y="-41275"/>
            <a:chExt cx="2130425" cy="2411413"/>
          </a:xfrm>
        </p:grpSpPr>
        <p:sp>
          <p:nvSpPr>
            <p:cNvPr id="345" name="Google Shape;345;p30"/>
            <p:cNvSpPr/>
            <p:nvPr/>
          </p:nvSpPr>
          <p:spPr>
            <a:xfrm>
              <a:off x="4945063" y="1435100"/>
              <a:ext cx="2114550" cy="935038"/>
            </a:xfrm>
            <a:custGeom>
              <a:avLst/>
              <a:gdLst/>
              <a:ahLst/>
              <a:cxnLst/>
              <a:rect l="l" t="t" r="r" b="b"/>
              <a:pathLst>
                <a:path w="425" h="188" extrusionOk="0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4945063" y="-41275"/>
              <a:ext cx="2108200" cy="860425"/>
            </a:xfrm>
            <a:custGeom>
              <a:avLst/>
              <a:gdLst/>
              <a:ahLst/>
              <a:cxnLst/>
              <a:rect l="l" t="t" r="r" b="b"/>
              <a:pathLst>
                <a:path w="424" h="173" extrusionOk="0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4933951" y="952500"/>
              <a:ext cx="617538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6446838" y="952500"/>
              <a:ext cx="617538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5691188" y="952500"/>
              <a:ext cx="615950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0" name="Google Shape;350;p30"/>
          <p:cNvSpPr txBox="1"/>
          <p:nvPr/>
        </p:nvSpPr>
        <p:spPr>
          <a:xfrm>
            <a:off x="2622199" y="5403606"/>
            <a:ext cx="2317722" cy="32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https://twitter.com/giz_gmbh</a:t>
            </a:r>
            <a:endParaRPr/>
          </a:p>
        </p:txBody>
      </p:sp>
      <p:sp>
        <p:nvSpPr>
          <p:cNvPr id="351" name="Google Shape;351;p30"/>
          <p:cNvSpPr txBox="1"/>
          <p:nvPr/>
        </p:nvSpPr>
        <p:spPr>
          <a:xfrm>
            <a:off x="5253681" y="5403606"/>
            <a:ext cx="2947702" cy="32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https://www.facebook.com/gizprofile/</a:t>
            </a:r>
            <a:endParaRPr/>
          </a:p>
        </p:txBody>
      </p:sp>
      <p:sp>
        <p:nvSpPr>
          <p:cNvPr id="352" name="Google Shape;352;p30"/>
          <p:cNvSpPr txBox="1">
            <a:spLocks noGrp="1"/>
          </p:cNvSpPr>
          <p:nvPr>
            <p:ph type="body" idx="1"/>
          </p:nvPr>
        </p:nvSpPr>
        <p:spPr>
          <a:xfrm>
            <a:off x="1959071" y="2760964"/>
            <a:ext cx="2570185" cy="80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30"/>
          <p:cNvSpPr txBox="1">
            <a:spLocks noGrp="1"/>
          </p:cNvSpPr>
          <p:nvPr>
            <p:ph type="body" idx="2"/>
          </p:nvPr>
        </p:nvSpPr>
        <p:spPr>
          <a:xfrm>
            <a:off x="1959071" y="1857152"/>
            <a:ext cx="2570185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30"/>
          <p:cNvSpPr txBox="1">
            <a:spLocks noGrp="1"/>
          </p:cNvSpPr>
          <p:nvPr>
            <p:ph type="body" idx="3"/>
          </p:nvPr>
        </p:nvSpPr>
        <p:spPr>
          <a:xfrm>
            <a:off x="1959071" y="2181308"/>
            <a:ext cx="2570185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30"/>
          <p:cNvSpPr>
            <a:spLocks noGrp="1"/>
          </p:cNvSpPr>
          <p:nvPr>
            <p:ph type="pic" idx="4"/>
          </p:nvPr>
        </p:nvSpPr>
        <p:spPr>
          <a:xfrm>
            <a:off x="449827" y="1857158"/>
            <a:ext cx="1342015" cy="207555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56" name="Google Shape;356;p30"/>
          <p:cNvSpPr txBox="1">
            <a:spLocks noGrp="1"/>
          </p:cNvSpPr>
          <p:nvPr>
            <p:ph type="body" idx="5"/>
          </p:nvPr>
        </p:nvSpPr>
        <p:spPr>
          <a:xfrm>
            <a:off x="6242653" y="2760964"/>
            <a:ext cx="2671574" cy="80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30"/>
          <p:cNvSpPr txBox="1">
            <a:spLocks noGrp="1"/>
          </p:cNvSpPr>
          <p:nvPr>
            <p:ph type="body" idx="6"/>
          </p:nvPr>
        </p:nvSpPr>
        <p:spPr>
          <a:xfrm>
            <a:off x="6242653" y="1857152"/>
            <a:ext cx="2671574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30"/>
          <p:cNvSpPr txBox="1">
            <a:spLocks noGrp="1"/>
          </p:cNvSpPr>
          <p:nvPr>
            <p:ph type="body" idx="7"/>
          </p:nvPr>
        </p:nvSpPr>
        <p:spPr>
          <a:xfrm>
            <a:off x="6242653" y="2181308"/>
            <a:ext cx="2671574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30"/>
          <p:cNvSpPr>
            <a:spLocks noGrp="1"/>
          </p:cNvSpPr>
          <p:nvPr>
            <p:ph type="pic" idx="8"/>
          </p:nvPr>
        </p:nvSpPr>
        <p:spPr>
          <a:xfrm>
            <a:off x="4733417" y="1857158"/>
            <a:ext cx="1342015" cy="207555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60" name="Google Shape;360;p30"/>
          <p:cNvSpPr txBox="1">
            <a:spLocks noGrp="1"/>
          </p:cNvSpPr>
          <p:nvPr>
            <p:ph type="title"/>
          </p:nvPr>
        </p:nvSpPr>
        <p:spPr>
          <a:xfrm>
            <a:off x="449825" y="320287"/>
            <a:ext cx="8464411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30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30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30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3">
  <p:cSld name="Contact 3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31"/>
          <p:cNvPicPr preferRelativeResize="0"/>
          <p:nvPr/>
        </p:nvPicPr>
        <p:blipFill rotWithShape="1">
          <a:blip r:embed="rId2">
            <a:alphaModFix/>
          </a:blip>
          <a:srcRect t="233" b="7465"/>
          <a:stretch/>
        </p:blipFill>
        <p:spPr>
          <a:xfrm>
            <a:off x="123144" y="165104"/>
            <a:ext cx="8893865" cy="596865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1"/>
          <p:cNvSpPr/>
          <p:nvPr/>
        </p:nvSpPr>
        <p:spPr>
          <a:xfrm>
            <a:off x="133358" y="165104"/>
            <a:ext cx="8893865" cy="5968659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1"/>
          <p:cNvSpPr txBox="1">
            <a:spLocks noGrp="1"/>
          </p:cNvSpPr>
          <p:nvPr>
            <p:ph type="title"/>
          </p:nvPr>
        </p:nvSpPr>
        <p:spPr>
          <a:xfrm>
            <a:off x="449820" y="320287"/>
            <a:ext cx="8560833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1"/>
          <p:cNvSpPr txBox="1">
            <a:spLocks noGrp="1"/>
          </p:cNvSpPr>
          <p:nvPr>
            <p:ph type="body" idx="1"/>
          </p:nvPr>
        </p:nvSpPr>
        <p:spPr>
          <a:xfrm>
            <a:off x="449825" y="3965955"/>
            <a:ext cx="2608495" cy="72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31"/>
          <p:cNvSpPr txBox="1">
            <a:spLocks noGrp="1"/>
          </p:cNvSpPr>
          <p:nvPr>
            <p:ph type="body" idx="2"/>
          </p:nvPr>
        </p:nvSpPr>
        <p:spPr>
          <a:xfrm>
            <a:off x="449825" y="3345200"/>
            <a:ext cx="2608495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31"/>
          <p:cNvSpPr txBox="1">
            <a:spLocks noGrp="1"/>
          </p:cNvSpPr>
          <p:nvPr>
            <p:ph type="body" idx="3"/>
          </p:nvPr>
        </p:nvSpPr>
        <p:spPr>
          <a:xfrm>
            <a:off x="449825" y="3581825"/>
            <a:ext cx="2608495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31"/>
          <p:cNvSpPr>
            <a:spLocks noGrp="1"/>
          </p:cNvSpPr>
          <p:nvPr>
            <p:ph type="pic" idx="4"/>
          </p:nvPr>
        </p:nvSpPr>
        <p:spPr>
          <a:xfrm>
            <a:off x="449818" y="1569547"/>
            <a:ext cx="1016580" cy="157223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72" name="Google Shape;372;p31"/>
          <p:cNvSpPr txBox="1">
            <a:spLocks noGrp="1"/>
          </p:cNvSpPr>
          <p:nvPr>
            <p:ph type="body" idx="5"/>
          </p:nvPr>
        </p:nvSpPr>
        <p:spPr>
          <a:xfrm>
            <a:off x="3348461" y="3965955"/>
            <a:ext cx="2608495" cy="72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31"/>
          <p:cNvSpPr txBox="1">
            <a:spLocks noGrp="1"/>
          </p:cNvSpPr>
          <p:nvPr>
            <p:ph type="body" idx="6"/>
          </p:nvPr>
        </p:nvSpPr>
        <p:spPr>
          <a:xfrm>
            <a:off x="3348461" y="3345200"/>
            <a:ext cx="2608495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31"/>
          <p:cNvSpPr txBox="1">
            <a:spLocks noGrp="1"/>
          </p:cNvSpPr>
          <p:nvPr>
            <p:ph type="body" idx="7"/>
          </p:nvPr>
        </p:nvSpPr>
        <p:spPr>
          <a:xfrm>
            <a:off x="3348461" y="3581825"/>
            <a:ext cx="2608495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31"/>
          <p:cNvSpPr>
            <a:spLocks noGrp="1"/>
          </p:cNvSpPr>
          <p:nvPr>
            <p:ph type="pic" idx="8"/>
          </p:nvPr>
        </p:nvSpPr>
        <p:spPr>
          <a:xfrm>
            <a:off x="3348459" y="1569547"/>
            <a:ext cx="1016580" cy="157223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76" name="Google Shape;376;p31"/>
          <p:cNvSpPr txBox="1">
            <a:spLocks noGrp="1"/>
          </p:cNvSpPr>
          <p:nvPr>
            <p:ph type="body" idx="9"/>
          </p:nvPr>
        </p:nvSpPr>
        <p:spPr>
          <a:xfrm>
            <a:off x="6247103" y="3965955"/>
            <a:ext cx="2608495" cy="72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31"/>
          <p:cNvSpPr txBox="1">
            <a:spLocks noGrp="1"/>
          </p:cNvSpPr>
          <p:nvPr>
            <p:ph type="body" idx="13"/>
          </p:nvPr>
        </p:nvSpPr>
        <p:spPr>
          <a:xfrm>
            <a:off x="6247103" y="3345200"/>
            <a:ext cx="2608495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31"/>
          <p:cNvSpPr txBox="1">
            <a:spLocks noGrp="1"/>
          </p:cNvSpPr>
          <p:nvPr>
            <p:ph type="body" idx="14"/>
          </p:nvPr>
        </p:nvSpPr>
        <p:spPr>
          <a:xfrm>
            <a:off x="6247103" y="3581825"/>
            <a:ext cx="2608495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31"/>
          <p:cNvSpPr>
            <a:spLocks noGrp="1"/>
          </p:cNvSpPr>
          <p:nvPr>
            <p:ph type="pic" idx="15"/>
          </p:nvPr>
        </p:nvSpPr>
        <p:spPr>
          <a:xfrm>
            <a:off x="6247100" y="1569547"/>
            <a:ext cx="1016580" cy="157223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80" name="Google Shape;380;p31"/>
          <p:cNvSpPr txBox="1"/>
          <p:nvPr/>
        </p:nvSpPr>
        <p:spPr>
          <a:xfrm>
            <a:off x="784641" y="5403606"/>
            <a:ext cx="1089822" cy="32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www.giz.de</a:t>
            </a:r>
            <a:endParaRPr/>
          </a:p>
        </p:txBody>
      </p:sp>
      <p:pic>
        <p:nvPicPr>
          <p:cNvPr id="381" name="Google Shape;381;p31" descr="Ein Bild, das Axt, Werkzeug enthält.&#10;&#10;Mit sehr hoher Zuverlässigkeit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3484" y="5442599"/>
            <a:ext cx="290728" cy="31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1178" y="5408255"/>
            <a:ext cx="234516" cy="312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3" name="Google Shape;383;p31"/>
          <p:cNvGrpSpPr/>
          <p:nvPr/>
        </p:nvGrpSpPr>
        <p:grpSpPr>
          <a:xfrm>
            <a:off x="444493" y="5372336"/>
            <a:ext cx="262622" cy="396344"/>
            <a:chOff x="4933951" y="-41275"/>
            <a:chExt cx="2130425" cy="2411413"/>
          </a:xfrm>
        </p:grpSpPr>
        <p:sp>
          <p:nvSpPr>
            <p:cNvPr id="384" name="Google Shape;384;p31"/>
            <p:cNvSpPr/>
            <p:nvPr/>
          </p:nvSpPr>
          <p:spPr>
            <a:xfrm>
              <a:off x="4945063" y="1435100"/>
              <a:ext cx="2114550" cy="935038"/>
            </a:xfrm>
            <a:custGeom>
              <a:avLst/>
              <a:gdLst/>
              <a:ahLst/>
              <a:cxnLst/>
              <a:rect l="l" t="t" r="r" b="b"/>
              <a:pathLst>
                <a:path w="425" h="188" extrusionOk="0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4945063" y="-41275"/>
              <a:ext cx="2108200" cy="860425"/>
            </a:xfrm>
            <a:custGeom>
              <a:avLst/>
              <a:gdLst/>
              <a:ahLst/>
              <a:cxnLst/>
              <a:rect l="l" t="t" r="r" b="b"/>
              <a:pathLst>
                <a:path w="424" h="173" extrusionOk="0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4933951" y="952500"/>
              <a:ext cx="617538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6446838" y="952500"/>
              <a:ext cx="617538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5691188" y="952500"/>
              <a:ext cx="615950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" name="Google Shape;389;p31"/>
          <p:cNvSpPr txBox="1"/>
          <p:nvPr/>
        </p:nvSpPr>
        <p:spPr>
          <a:xfrm>
            <a:off x="2622199" y="5403606"/>
            <a:ext cx="2317722" cy="32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https://twitter.com/giz_gmbh</a:t>
            </a:r>
            <a:endParaRPr/>
          </a:p>
        </p:txBody>
      </p:sp>
      <p:sp>
        <p:nvSpPr>
          <p:cNvPr id="390" name="Google Shape;390;p31"/>
          <p:cNvSpPr txBox="1"/>
          <p:nvPr/>
        </p:nvSpPr>
        <p:spPr>
          <a:xfrm>
            <a:off x="5253681" y="5403606"/>
            <a:ext cx="2947702" cy="32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https://www.facebook.com/gizprofile/</a:t>
            </a:r>
            <a:endParaRPr/>
          </a:p>
        </p:txBody>
      </p:sp>
      <p:sp>
        <p:nvSpPr>
          <p:cNvPr id="391" name="Google Shape;391;p31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31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31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headline">
  <p:cSld name="Only headline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2"/>
          <p:cNvSpPr txBox="1">
            <a:spLocks noGrp="1"/>
          </p:cNvSpPr>
          <p:nvPr>
            <p:ph type="title"/>
          </p:nvPr>
        </p:nvSpPr>
        <p:spPr>
          <a:xfrm>
            <a:off x="449820" y="320287"/>
            <a:ext cx="8567183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32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32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32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headline, alternative">
  <p:cSld name="Only headline, alternative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3"/>
          <p:cNvSpPr txBox="1">
            <a:spLocks noGrp="1"/>
          </p:cNvSpPr>
          <p:nvPr>
            <p:ph type="title"/>
          </p:nvPr>
        </p:nvSpPr>
        <p:spPr>
          <a:xfrm>
            <a:off x="449820" y="320287"/>
            <a:ext cx="8567183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1" name="Google Shape;401;p33"/>
          <p:cNvGrpSpPr/>
          <p:nvPr/>
        </p:nvGrpSpPr>
        <p:grpSpPr>
          <a:xfrm rot="10800000" flipH="1">
            <a:off x="123135" y="5311127"/>
            <a:ext cx="2320828" cy="822639"/>
            <a:chOff x="4846637" y="119557"/>
            <a:chExt cx="3783013" cy="1005693"/>
          </a:xfrm>
        </p:grpSpPr>
        <p:sp>
          <p:nvSpPr>
            <p:cNvPr id="402" name="Google Shape;402;p33"/>
            <p:cNvSpPr/>
            <p:nvPr/>
          </p:nvSpPr>
          <p:spPr>
            <a:xfrm>
              <a:off x="4846637" y="119557"/>
              <a:ext cx="3783013" cy="1003198"/>
            </a:xfrm>
            <a:custGeom>
              <a:avLst/>
              <a:gdLst/>
              <a:ahLst/>
              <a:cxnLst/>
              <a:rect l="l" t="t" r="r" b="b"/>
              <a:pathLst>
                <a:path w="6644156" h="1761930" extrusionOk="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223" r="-223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3"/>
            <p:cNvSpPr/>
            <p:nvPr/>
          </p:nvSpPr>
          <p:spPr>
            <a:xfrm>
              <a:off x="4920060" y="119557"/>
              <a:ext cx="1036212" cy="1005693"/>
            </a:xfrm>
            <a:custGeom>
              <a:avLst/>
              <a:gdLst/>
              <a:ahLst/>
              <a:cxnLst/>
              <a:rect l="l" t="t" r="r" b="b"/>
              <a:pathLst>
                <a:path w="1978500" h="1920227" extrusionOk="0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3"/>
            <p:cNvSpPr/>
            <p:nvPr/>
          </p:nvSpPr>
          <p:spPr>
            <a:xfrm>
              <a:off x="7610197" y="119557"/>
              <a:ext cx="508146" cy="477657"/>
            </a:xfrm>
            <a:custGeom>
              <a:avLst/>
              <a:gdLst/>
              <a:ahLst/>
              <a:cxnLst/>
              <a:rect l="l" t="t" r="r" b="b"/>
              <a:pathLst>
                <a:path w="970232" h="912018" extrusionOk="0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3"/>
            <p:cNvSpPr/>
            <p:nvPr/>
          </p:nvSpPr>
          <p:spPr>
            <a:xfrm flipH="1">
              <a:off x="7164646" y="119557"/>
              <a:ext cx="951008" cy="481890"/>
            </a:xfrm>
            <a:custGeom>
              <a:avLst/>
              <a:gdLst/>
              <a:ahLst/>
              <a:cxnLst/>
              <a:rect l="l" t="t" r="r" b="b"/>
              <a:pathLst>
                <a:path w="1815814" h="920101" extrusionOk="0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3"/>
            <p:cNvSpPr/>
            <p:nvPr/>
          </p:nvSpPr>
          <p:spPr>
            <a:xfrm>
              <a:off x="4920060" y="119557"/>
              <a:ext cx="2146640" cy="1005693"/>
            </a:xfrm>
            <a:custGeom>
              <a:avLst/>
              <a:gdLst/>
              <a:ahLst/>
              <a:cxnLst/>
              <a:rect l="l" t="t" r="r" b="b"/>
              <a:pathLst>
                <a:path w="4098704" h="1920227" extrusionOk="0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7" name="Google Shape;407;p33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33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33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blication details">
  <p:cSld name="Publication details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4"/>
          <p:cNvSpPr txBox="1">
            <a:spLocks noGrp="1"/>
          </p:cNvSpPr>
          <p:nvPr>
            <p:ph type="body" idx="1"/>
          </p:nvPr>
        </p:nvSpPr>
        <p:spPr>
          <a:xfrm>
            <a:off x="449823" y="431346"/>
            <a:ext cx="4324497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sp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34"/>
          <p:cNvSpPr/>
          <p:nvPr/>
        </p:nvSpPr>
        <p:spPr>
          <a:xfrm>
            <a:off x="450504" y="1475895"/>
            <a:ext cx="3214511" cy="192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a federally owned enterprise, GIZ supports the German Government in achieving its objectives in the field of international cooperation for sustainable development.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Published by: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Deutsche Gesellschaft für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Internationale Zusammenarbeit (GIZ) GmbH</a:t>
            </a:r>
            <a:b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Registered offices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Bonn and Eschborn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4"/>
          <p:cNvSpPr txBox="1">
            <a:spLocks noGrp="1"/>
          </p:cNvSpPr>
          <p:nvPr>
            <p:ph type="body" idx="2"/>
          </p:nvPr>
        </p:nvSpPr>
        <p:spPr>
          <a:xfrm>
            <a:off x="450495" y="3397155"/>
            <a:ext cx="3464422" cy="235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300"/>
              <a:buChar char="−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•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•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4" name="Google Shape;414;p34"/>
          <p:cNvSpPr txBox="1">
            <a:spLocks noGrp="1"/>
          </p:cNvSpPr>
          <p:nvPr>
            <p:ph type="body" idx="3"/>
          </p:nvPr>
        </p:nvSpPr>
        <p:spPr>
          <a:xfrm>
            <a:off x="4386547" y="1475905"/>
            <a:ext cx="3428177" cy="235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300"/>
              <a:buChar char="−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•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•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34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34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34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8" name="Google Shape;418;p34"/>
          <p:cNvSpPr txBox="1">
            <a:spLocks noGrp="1"/>
          </p:cNvSpPr>
          <p:nvPr>
            <p:ph type="body" idx="4"/>
          </p:nvPr>
        </p:nvSpPr>
        <p:spPr>
          <a:xfrm>
            <a:off x="4386268" y="4276015"/>
            <a:ext cx="1098805" cy="15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marL="914400" lvl="1" indent="-3492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▪"/>
              <a:defRPr sz="1900"/>
            </a:lvl2pPr>
            <a:lvl3pPr marL="1371600" lvl="2" indent="-3492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−"/>
              <a:defRPr sz="1900"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redits and sources">
  <p:cSld name="Photo credits and sources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"/>
          <p:cNvSpPr txBox="1">
            <a:spLocks noGrp="1"/>
          </p:cNvSpPr>
          <p:nvPr>
            <p:ph type="body" idx="1"/>
          </p:nvPr>
        </p:nvSpPr>
        <p:spPr>
          <a:xfrm>
            <a:off x="450496" y="1475895"/>
            <a:ext cx="7172684" cy="462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300"/>
              <a:buChar char="−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•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•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35"/>
          <p:cNvSpPr/>
          <p:nvPr/>
        </p:nvSpPr>
        <p:spPr>
          <a:xfrm>
            <a:off x="777715" y="6535920"/>
            <a:ext cx="1084083" cy="2136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5"/>
          <p:cNvSpPr txBox="1"/>
          <p:nvPr/>
        </p:nvSpPr>
        <p:spPr>
          <a:xfrm>
            <a:off x="449826" y="320287"/>
            <a:ext cx="6765371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credits/sources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36" descr="Ein Bild, das Kette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 t="233" b="15579"/>
          <a:stretch/>
        </p:blipFill>
        <p:spPr>
          <a:xfrm>
            <a:off x="123144" y="165110"/>
            <a:ext cx="8893865" cy="544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6" descr="Ein Bild, das Säge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399" y="821728"/>
            <a:ext cx="8895600" cy="5214544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6"/>
          <p:cNvSpPr/>
          <p:nvPr/>
        </p:nvSpPr>
        <p:spPr>
          <a:xfrm>
            <a:off x="6611823" y="5609157"/>
            <a:ext cx="2405185" cy="195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6F6F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6"/>
          <p:cNvSpPr/>
          <p:nvPr/>
        </p:nvSpPr>
        <p:spPr>
          <a:xfrm>
            <a:off x="1215597" y="2077320"/>
            <a:ext cx="3529299" cy="335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Deutsche Gesellschaft für</a:t>
            </a:r>
            <a:b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Internationale Zusammenarbeit (GIZ) GmbH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Registered offices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Bonn and Eschborn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Friedrich-Ebert-Allee 36 + 40</a:t>
            </a:r>
            <a:b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53113 Bonn, Germany</a:t>
            </a:r>
            <a:b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  +49  228  44 60 - 0</a:t>
            </a:r>
            <a:b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 +49  228  44 60 - 17 66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 info@giz.de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  </a:t>
            </a:r>
            <a:r>
              <a:rPr lang="en-US" sz="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www.giz.de</a:t>
            </a:r>
            <a:endParaRPr/>
          </a:p>
        </p:txBody>
      </p:sp>
      <p:sp>
        <p:nvSpPr>
          <p:cNvPr id="428" name="Google Shape;428;p36"/>
          <p:cNvSpPr/>
          <p:nvPr/>
        </p:nvSpPr>
        <p:spPr>
          <a:xfrm>
            <a:off x="3525441" y="3413817"/>
            <a:ext cx="3221038" cy="104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Dag-Hammarskjöld-Weg 1 - 5</a:t>
            </a:r>
            <a:b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65760 Eschborn, Germany</a:t>
            </a:r>
            <a:b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  +49  61 96  79 - 0</a:t>
            </a:r>
            <a:b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 +49  61 96  79 - 11 15</a:t>
            </a:r>
            <a:endParaRPr/>
          </a:p>
        </p:txBody>
      </p:sp>
      <p:pic>
        <p:nvPicPr>
          <p:cNvPr id="429" name="Google Shape;42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6666" y="5929845"/>
            <a:ext cx="1650218" cy="60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3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3" name="Google Shape;433;p37"/>
          <p:cNvSpPr/>
          <p:nvPr/>
        </p:nvSpPr>
        <p:spPr>
          <a:xfrm>
            <a:off x="0" y="3"/>
            <a:ext cx="9144000" cy="6356351"/>
          </a:xfrm>
          <a:prstGeom prst="rect">
            <a:avLst/>
          </a:prstGeom>
          <a:gradFill>
            <a:gsLst>
              <a:gs pos="0">
                <a:schemeClr val="lt1"/>
              </a:gs>
              <a:gs pos="88000">
                <a:schemeClr val="lt1"/>
              </a:gs>
              <a:gs pos="100000">
                <a:srgbClr val="F5F1EC">
                  <a:alpha val="73725"/>
                </a:srgbClr>
              </a:gs>
            </a:gsLst>
            <a:lin ang="5400000" scaled="0"/>
          </a:gradFill>
          <a:ln w="12700" cap="flat" cmpd="sng">
            <a:solidFill>
              <a:srgbClr val="FFEFE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8139" y="2"/>
            <a:ext cx="6153403" cy="141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9081" y="852495"/>
            <a:ext cx="1411921" cy="94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493" y="276308"/>
            <a:ext cx="1602089" cy="126975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7"/>
          <p:cNvSpPr txBox="1"/>
          <p:nvPr/>
        </p:nvSpPr>
        <p:spPr>
          <a:xfrm>
            <a:off x="7015796" y="553190"/>
            <a:ext cx="1467060" cy="323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Implemented by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8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3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1" name="Google Shape;441;p38"/>
          <p:cNvSpPr/>
          <p:nvPr/>
        </p:nvSpPr>
        <p:spPr>
          <a:xfrm>
            <a:off x="0" y="3"/>
            <a:ext cx="9144000" cy="6356351"/>
          </a:xfrm>
          <a:prstGeom prst="rect">
            <a:avLst/>
          </a:prstGeom>
          <a:gradFill>
            <a:gsLst>
              <a:gs pos="0">
                <a:schemeClr val="lt1"/>
              </a:gs>
              <a:gs pos="88000">
                <a:schemeClr val="lt1"/>
              </a:gs>
              <a:gs pos="100000">
                <a:srgbClr val="F5F1EC">
                  <a:alpha val="73725"/>
                </a:srgbClr>
              </a:gs>
            </a:gsLst>
            <a:lin ang="5400000" scaled="0"/>
          </a:gradFill>
          <a:ln w="12700" cap="flat" cmpd="sng">
            <a:solidFill>
              <a:srgbClr val="FFEFE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8139" y="2"/>
            <a:ext cx="6153403" cy="141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9081" y="852495"/>
            <a:ext cx="1411921" cy="94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493" y="276308"/>
            <a:ext cx="1602089" cy="126975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8"/>
          <p:cNvSpPr txBox="1"/>
          <p:nvPr/>
        </p:nvSpPr>
        <p:spPr>
          <a:xfrm>
            <a:off x="7015796" y="553190"/>
            <a:ext cx="1467060" cy="323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Implemented by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2"/>
            <a:ext cx="7172684" cy="378644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grpSp>
        <p:nvGrpSpPr>
          <p:cNvPr id="20" name="Key Visual">
            <a:extLst>
              <a:ext uri="{FF2B5EF4-FFF2-40B4-BE49-F238E27FC236}">
                <a16:creationId xmlns:a16="http://schemas.microsoft.com/office/drawing/2014/main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23135" y="5311118"/>
            <a:ext cx="2320828" cy="82263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312137B-7817-4520-A9FF-87A20B391A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F93DA6A-ABDD-4D0F-AFE3-FF43762B7F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905C91D-31F5-4E80-9F76-6D372B3A16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9654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title">
  <p:cSld name="Photo titl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" descr="Ein Bild, das Screenshot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 l="50418" r="36621"/>
          <a:stretch/>
        </p:blipFill>
        <p:spPr>
          <a:xfrm>
            <a:off x="7497555" y="1029491"/>
            <a:ext cx="387893" cy="7879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9"/>
          <p:cNvCxnSpPr/>
          <p:nvPr/>
        </p:nvCxnSpPr>
        <p:spPr>
          <a:xfrm>
            <a:off x="4572000" y="1244600"/>
            <a:ext cx="0" cy="9144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miter lim="800000"/>
            <a:headEnd type="none" w="sm" len="sm"/>
            <a:tailEnd type="triangle" w="lg" len="lg"/>
          </a:ln>
        </p:spPr>
      </p:cxnSp>
      <p:grpSp>
        <p:nvGrpSpPr>
          <p:cNvPr id="96" name="Google Shape;96;p9"/>
          <p:cNvGrpSpPr/>
          <p:nvPr/>
        </p:nvGrpSpPr>
        <p:grpSpPr>
          <a:xfrm>
            <a:off x="5604600" y="1034680"/>
            <a:ext cx="1588101" cy="866995"/>
            <a:chOff x="5604594" y="1459908"/>
            <a:chExt cx="1588101" cy="650246"/>
          </a:xfrm>
        </p:grpSpPr>
        <p:pic>
          <p:nvPicPr>
            <p:cNvPr id="97" name="Google Shape;97;p9" descr="Ein Bild, das Screenshot enthält.&#10;&#10;Automatisch generierte Beschreibu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9"/>
            <p:cNvSpPr/>
            <p:nvPr/>
          </p:nvSpPr>
          <p:spPr>
            <a:xfrm>
              <a:off x="6631396" y="1739890"/>
              <a:ext cx="482357" cy="179961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9"/>
          <p:cNvSpPr/>
          <p:nvPr/>
        </p:nvSpPr>
        <p:spPr>
          <a:xfrm>
            <a:off x="7530036" y="1279688"/>
            <a:ext cx="334720" cy="450849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9"/>
          <p:cNvSpPr>
            <a:spLocks noGrp="1"/>
          </p:cNvSpPr>
          <p:nvPr>
            <p:ph type="pic" idx="2"/>
          </p:nvPr>
        </p:nvSpPr>
        <p:spPr>
          <a:xfrm>
            <a:off x="123144" y="165103"/>
            <a:ext cx="8893865" cy="472186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9"/>
          <p:cNvSpPr/>
          <p:nvPr/>
        </p:nvSpPr>
        <p:spPr>
          <a:xfrm>
            <a:off x="4092747" y="170890"/>
            <a:ext cx="1476375" cy="100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Click on this icon to insert a new photo.</a:t>
            </a: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5501868" y="170891"/>
            <a:ext cx="1476375" cy="56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Reset the slide.</a:t>
            </a: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7261861" y="170887"/>
            <a:ext cx="1863194" cy="123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Where necessary, change the section using the ‘Crop’ function.</a:t>
            </a:r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5369094" y="4886964"/>
            <a:ext cx="3647908" cy="2971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6F6F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9"/>
          <p:cNvSpPr txBox="1"/>
          <p:nvPr/>
        </p:nvSpPr>
        <p:spPr>
          <a:xfrm>
            <a:off x="-3784225" y="237071"/>
            <a:ext cx="3723106" cy="123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on image above transparent section.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Delete image by pressing the DEL key.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on small icon in centre of page.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Select photo.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Select ‘Home / Reset ’.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If required, edit the section under ‘Format/Crop ’.</a:t>
            </a:r>
            <a:endParaRPr/>
          </a:p>
        </p:txBody>
      </p:sp>
      <p:sp>
        <p:nvSpPr>
          <p:cNvPr id="106" name="Google Shape;106;p9"/>
          <p:cNvSpPr/>
          <p:nvPr/>
        </p:nvSpPr>
        <p:spPr>
          <a:xfrm rot="5400000">
            <a:off x="-202090" y="569807"/>
            <a:ext cx="281941" cy="4572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"/>
          <p:cNvSpPr txBox="1">
            <a:spLocks noGrp="1"/>
          </p:cNvSpPr>
          <p:nvPr>
            <p:ph type="title"/>
          </p:nvPr>
        </p:nvSpPr>
        <p:spPr>
          <a:xfrm>
            <a:off x="123144" y="846879"/>
            <a:ext cx="8893865" cy="4040085"/>
          </a:xfrm>
          <a:prstGeom prst="rect">
            <a:avLst/>
          </a:prstGeom>
          <a:blipFill rotWithShape="1">
            <a:blip r:embed="rId4">
              <a:alphaModFix amt="80000"/>
            </a:blip>
            <a:stretch>
              <a:fillRect l="-9" r="-8"/>
            </a:stretch>
          </a:blipFill>
          <a:ln>
            <a:noFill/>
          </a:ln>
        </p:spPr>
        <p:txBody>
          <a:bodyPr spcFirstLastPara="1" wrap="square" lIns="767900" tIns="0" rIns="95975" bIns="13822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body" idx="1"/>
          </p:nvPr>
        </p:nvSpPr>
        <p:spPr>
          <a:xfrm>
            <a:off x="699852" y="3700611"/>
            <a:ext cx="7970837" cy="7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9" name="Google Shape;109;p9" descr="Ein Bild, das Wand, Gebäude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7031" y="1966807"/>
            <a:ext cx="1246909" cy="11471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9"/>
          <p:cNvGrpSpPr/>
          <p:nvPr/>
        </p:nvGrpSpPr>
        <p:grpSpPr>
          <a:xfrm>
            <a:off x="360489" y="5027839"/>
            <a:ext cx="3587247" cy="1554444"/>
            <a:chOff x="360483" y="3770879"/>
            <a:chExt cx="3587247" cy="1165833"/>
          </a:xfrm>
        </p:grpSpPr>
        <p:pic>
          <p:nvPicPr>
            <p:cNvPr id="111" name="Google Shape;111;p9"/>
            <p:cNvPicPr preferRelativeResize="0"/>
            <p:nvPr/>
          </p:nvPicPr>
          <p:blipFill rotWithShape="1">
            <a:blip r:embed="rId6">
              <a:alphaModFix/>
            </a:blip>
            <a:srcRect t="13216" b="13598"/>
            <a:stretch/>
          </p:blipFill>
          <p:spPr>
            <a:xfrm>
              <a:off x="360483" y="3770879"/>
              <a:ext cx="2189288" cy="116583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2" name="Google Shape;112;p9"/>
            <p:cNvGrpSpPr/>
            <p:nvPr/>
          </p:nvGrpSpPr>
          <p:grpSpPr>
            <a:xfrm>
              <a:off x="2479433" y="3994468"/>
              <a:ext cx="1468297" cy="803016"/>
              <a:chOff x="6803598" y="360857"/>
              <a:chExt cx="1328986" cy="726826"/>
            </a:xfrm>
          </p:grpSpPr>
          <p:pic>
            <p:nvPicPr>
              <p:cNvPr id="113" name="Google Shape;113;p9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803598" y="533856"/>
                <a:ext cx="1328986" cy="55382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4" name="Google Shape;114;p9"/>
              <p:cNvSpPr txBox="1"/>
              <p:nvPr/>
            </p:nvSpPr>
            <p:spPr>
              <a:xfrm>
                <a:off x="6814763" y="360857"/>
                <a:ext cx="1066949" cy="1775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Implemented by</a:t>
                </a:r>
                <a:endParaRPr/>
              </a:p>
            </p:txBody>
          </p:sp>
        </p:grpSp>
      </p:grp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mediate slide, b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6" y="165100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6" y="165100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723673"/>
            <a:ext cx="7472602" cy="53399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Intermediate slide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0132F28-06B2-4221-9B40-46373C4BF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382050-2B79-493B-95AA-DBF7B834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291D8C-7803-47D0-8143-6798277D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40507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aphic/free-form selection title">
  <p:cSld name="Graphic/free-form selection 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/>
          <p:nvPr/>
        </p:nvSpPr>
        <p:spPr>
          <a:xfrm>
            <a:off x="5369094" y="4886964"/>
            <a:ext cx="3647908" cy="2971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6F6F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0"/>
          <p:cNvSpPr>
            <a:spLocks noGrp="1"/>
          </p:cNvSpPr>
          <p:nvPr>
            <p:ph type="pic" idx="2"/>
          </p:nvPr>
        </p:nvSpPr>
        <p:spPr>
          <a:xfrm>
            <a:off x="123144" y="165103"/>
            <a:ext cx="8893865" cy="472186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10"/>
          <p:cNvSpPr/>
          <p:nvPr/>
        </p:nvSpPr>
        <p:spPr>
          <a:xfrm rot="5400000">
            <a:off x="-202090" y="569807"/>
            <a:ext cx="281941" cy="4572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0"/>
          <p:cNvSpPr txBox="1">
            <a:spLocks noGrp="1"/>
          </p:cNvSpPr>
          <p:nvPr>
            <p:ph type="title"/>
          </p:nvPr>
        </p:nvSpPr>
        <p:spPr>
          <a:xfrm>
            <a:off x="123144" y="846879"/>
            <a:ext cx="8893865" cy="404008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l="-9" r="-8"/>
            </a:stretch>
          </a:blipFill>
          <a:ln>
            <a:noFill/>
          </a:ln>
        </p:spPr>
        <p:txBody>
          <a:bodyPr spcFirstLastPara="1" wrap="square" lIns="767900" tIns="0" rIns="95975" bIns="13822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body" idx="1"/>
          </p:nvPr>
        </p:nvSpPr>
        <p:spPr>
          <a:xfrm>
            <a:off x="699852" y="3700611"/>
            <a:ext cx="7970837" cy="7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1" name="Google Shape;121;p10" descr="Ein Bild, das Wand, Gebäude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7511" y="1966807"/>
            <a:ext cx="1246909" cy="114715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0"/>
          <p:cNvSpPr/>
          <p:nvPr/>
        </p:nvSpPr>
        <p:spPr>
          <a:xfrm>
            <a:off x="4092747" y="170890"/>
            <a:ext cx="1476375" cy="100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Click on this icon to insert a new photo.</a:t>
            </a:r>
            <a:endParaRPr/>
          </a:p>
        </p:txBody>
      </p:sp>
      <p:sp>
        <p:nvSpPr>
          <p:cNvPr id="123" name="Google Shape;123;p10"/>
          <p:cNvSpPr/>
          <p:nvPr/>
        </p:nvSpPr>
        <p:spPr>
          <a:xfrm>
            <a:off x="5501868" y="170891"/>
            <a:ext cx="1476375" cy="56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Reset the slide.</a:t>
            </a:r>
            <a:endParaRPr/>
          </a:p>
        </p:txBody>
      </p:sp>
      <p:sp>
        <p:nvSpPr>
          <p:cNvPr id="124" name="Google Shape;124;p10"/>
          <p:cNvSpPr/>
          <p:nvPr/>
        </p:nvSpPr>
        <p:spPr>
          <a:xfrm>
            <a:off x="7261861" y="170887"/>
            <a:ext cx="1863194" cy="123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Where necessary, change the section using the ‘Crop’ function.</a:t>
            </a:r>
            <a:endParaRPr/>
          </a:p>
        </p:txBody>
      </p:sp>
      <p:sp>
        <p:nvSpPr>
          <p:cNvPr id="125" name="Google Shape;125;p10"/>
          <p:cNvSpPr txBox="1"/>
          <p:nvPr/>
        </p:nvSpPr>
        <p:spPr>
          <a:xfrm>
            <a:off x="-3784225" y="237071"/>
            <a:ext cx="3723106" cy="123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on image above transparent section.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Delete image by pressing the DEL key.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on small icon in centre of page.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Select photo.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Select ‘Home / Reset ’.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If required, edit the section under ‘Format/Crop ’.</a:t>
            </a:r>
            <a:endParaRPr/>
          </a:p>
        </p:txBody>
      </p:sp>
      <p:pic>
        <p:nvPicPr>
          <p:cNvPr id="126" name="Google Shape;126;p10" descr="Ein Bild, das Screensho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 l="50418" r="36621"/>
          <a:stretch/>
        </p:blipFill>
        <p:spPr>
          <a:xfrm>
            <a:off x="7797511" y="1029491"/>
            <a:ext cx="387893" cy="7879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0"/>
          <p:cNvGrpSpPr/>
          <p:nvPr/>
        </p:nvGrpSpPr>
        <p:grpSpPr>
          <a:xfrm>
            <a:off x="5604600" y="1034680"/>
            <a:ext cx="1588101" cy="866995"/>
            <a:chOff x="5604594" y="1459908"/>
            <a:chExt cx="1588101" cy="650246"/>
          </a:xfrm>
        </p:grpSpPr>
        <p:pic>
          <p:nvPicPr>
            <p:cNvPr id="128" name="Google Shape;128;p10" descr="Ein Bild, das Screenshot enthält.&#10;&#10;Automatisch generierte Beschreibu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10"/>
            <p:cNvSpPr/>
            <p:nvPr/>
          </p:nvSpPr>
          <p:spPr>
            <a:xfrm>
              <a:off x="6631396" y="1739890"/>
              <a:ext cx="482357" cy="179961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10"/>
          <p:cNvSpPr/>
          <p:nvPr/>
        </p:nvSpPr>
        <p:spPr>
          <a:xfrm>
            <a:off x="7829994" y="1279688"/>
            <a:ext cx="334720" cy="450849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10"/>
          <p:cNvGrpSpPr/>
          <p:nvPr/>
        </p:nvGrpSpPr>
        <p:grpSpPr>
          <a:xfrm>
            <a:off x="360489" y="5027839"/>
            <a:ext cx="3587247" cy="1554444"/>
            <a:chOff x="360483" y="3770879"/>
            <a:chExt cx="3587247" cy="1165833"/>
          </a:xfrm>
        </p:grpSpPr>
        <p:pic>
          <p:nvPicPr>
            <p:cNvPr id="132" name="Google Shape;132;p10"/>
            <p:cNvPicPr preferRelativeResize="0"/>
            <p:nvPr/>
          </p:nvPicPr>
          <p:blipFill rotWithShape="1">
            <a:blip r:embed="rId6">
              <a:alphaModFix/>
            </a:blip>
            <a:srcRect t="13216" b="13598"/>
            <a:stretch/>
          </p:blipFill>
          <p:spPr>
            <a:xfrm>
              <a:off x="360483" y="3770879"/>
              <a:ext cx="2189288" cy="116583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3" name="Google Shape;133;p10"/>
            <p:cNvGrpSpPr/>
            <p:nvPr/>
          </p:nvGrpSpPr>
          <p:grpSpPr>
            <a:xfrm>
              <a:off x="2479433" y="3994468"/>
              <a:ext cx="1468297" cy="803016"/>
              <a:chOff x="6803598" y="360857"/>
              <a:chExt cx="1328986" cy="726826"/>
            </a:xfrm>
          </p:grpSpPr>
          <p:pic>
            <p:nvPicPr>
              <p:cNvPr id="134" name="Google Shape;134;p10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803598" y="533856"/>
                <a:ext cx="1328986" cy="55382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5" name="Google Shape;135;p10"/>
              <p:cNvSpPr txBox="1"/>
              <p:nvPr/>
            </p:nvSpPr>
            <p:spPr>
              <a:xfrm>
                <a:off x="6814763" y="360857"/>
                <a:ext cx="1066949" cy="1775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Implemented by</a:t>
                </a:r>
                <a:endParaRPr/>
              </a:p>
            </p:txBody>
          </p:sp>
        </p:grpSp>
      </p:grp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>
            <a:spLocks noGrp="1"/>
          </p:cNvSpPr>
          <p:nvPr>
            <p:ph type="title"/>
          </p:nvPr>
        </p:nvSpPr>
        <p:spPr>
          <a:xfrm>
            <a:off x="449820" y="320287"/>
            <a:ext cx="8567183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1"/>
          </p:nvPr>
        </p:nvSpPr>
        <p:spPr>
          <a:xfrm>
            <a:off x="449818" y="1361302"/>
            <a:ext cx="7172684" cy="466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1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tart slide, b/w  ">
  <p:cSld name="Chapter start slide, b/w  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3"/>
          <p:cNvPicPr preferRelativeResize="0"/>
          <p:nvPr/>
        </p:nvPicPr>
        <p:blipFill rotWithShape="1">
          <a:blip r:embed="rId2">
            <a:alphaModFix/>
          </a:blip>
          <a:srcRect t="233" b="7465"/>
          <a:stretch/>
        </p:blipFill>
        <p:spPr>
          <a:xfrm>
            <a:off x="123144" y="165104"/>
            <a:ext cx="8893865" cy="5968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3" descr="Ein Bild, das Säge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35" y="2093676"/>
            <a:ext cx="8895600" cy="404008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 txBox="1">
            <a:spLocks noGrp="1"/>
          </p:cNvSpPr>
          <p:nvPr>
            <p:ph type="body" idx="1"/>
          </p:nvPr>
        </p:nvSpPr>
        <p:spPr>
          <a:xfrm>
            <a:off x="699852" y="4938863"/>
            <a:ext cx="7970837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title"/>
          </p:nvPr>
        </p:nvSpPr>
        <p:spPr>
          <a:xfrm>
            <a:off x="699852" y="3783924"/>
            <a:ext cx="7971711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tart slide, photo">
  <p:cSld name="Chapter start slide, photo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>
            <a:spLocks noGrp="1"/>
          </p:cNvSpPr>
          <p:nvPr>
            <p:ph type="pic" idx="2"/>
          </p:nvPr>
        </p:nvSpPr>
        <p:spPr>
          <a:xfrm>
            <a:off x="123144" y="165104"/>
            <a:ext cx="8893865" cy="596865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64" name="Google Shape;164;p14"/>
          <p:cNvCxnSpPr/>
          <p:nvPr/>
        </p:nvCxnSpPr>
        <p:spPr>
          <a:xfrm>
            <a:off x="4572000" y="1244600"/>
            <a:ext cx="0" cy="9144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miter lim="800000"/>
            <a:headEnd type="none" w="sm" len="sm"/>
            <a:tailEnd type="triangle" w="lg" len="lg"/>
          </a:ln>
        </p:spPr>
      </p:cxnSp>
      <p:sp>
        <p:nvSpPr>
          <p:cNvPr id="165" name="Google Shape;165;p14"/>
          <p:cNvSpPr/>
          <p:nvPr/>
        </p:nvSpPr>
        <p:spPr>
          <a:xfrm rot="5400000">
            <a:off x="-202090" y="569807"/>
            <a:ext cx="281941" cy="4572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123144" y="2093676"/>
            <a:ext cx="8893865" cy="4040085"/>
          </a:xfrm>
          <a:prstGeom prst="rect">
            <a:avLst/>
          </a:prstGeom>
          <a:blipFill rotWithShape="1">
            <a:blip r:embed="rId2">
              <a:alphaModFix amt="80000"/>
            </a:blip>
            <a:stretch>
              <a:fillRect l="-9" r="-8"/>
            </a:stretch>
          </a:blipFill>
          <a:ln>
            <a:noFill/>
          </a:ln>
        </p:spPr>
        <p:txBody>
          <a:bodyPr spcFirstLastPara="1" wrap="square" lIns="767900" tIns="0" rIns="95975" bIns="13822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7" name="Google Shape;167;p14" descr="Ein Bild, das Wand, Gebäude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7031" y="1966807"/>
            <a:ext cx="1246909" cy="114715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4"/>
          <p:cNvSpPr txBox="1">
            <a:spLocks noGrp="1"/>
          </p:cNvSpPr>
          <p:nvPr>
            <p:ph type="body" idx="1"/>
          </p:nvPr>
        </p:nvSpPr>
        <p:spPr>
          <a:xfrm>
            <a:off x="699852" y="4938863"/>
            <a:ext cx="7970837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14"/>
          <p:cNvSpPr/>
          <p:nvPr/>
        </p:nvSpPr>
        <p:spPr>
          <a:xfrm>
            <a:off x="4092747" y="170890"/>
            <a:ext cx="1476375" cy="100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Click on this icon to insert a new photo.</a:t>
            </a: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5501868" y="170891"/>
            <a:ext cx="1476375" cy="56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Reset the slide.</a:t>
            </a:r>
            <a:endParaRPr/>
          </a:p>
        </p:txBody>
      </p:sp>
      <p:sp>
        <p:nvSpPr>
          <p:cNvPr id="171" name="Google Shape;171;p14"/>
          <p:cNvSpPr/>
          <p:nvPr/>
        </p:nvSpPr>
        <p:spPr>
          <a:xfrm>
            <a:off x="7261861" y="170887"/>
            <a:ext cx="1863194" cy="123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Where necessary, change the section using the ‘Crop’ function.</a:t>
            </a:r>
            <a:endParaRPr/>
          </a:p>
        </p:txBody>
      </p:sp>
      <p:sp>
        <p:nvSpPr>
          <p:cNvPr id="172" name="Google Shape;172;p14"/>
          <p:cNvSpPr txBox="1"/>
          <p:nvPr/>
        </p:nvSpPr>
        <p:spPr>
          <a:xfrm>
            <a:off x="-3784225" y="237071"/>
            <a:ext cx="3723106" cy="123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on image above transparent section.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Delete image by pressing the DEL key.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on small icon in centre of page.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Select photo.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Select ‘Home / Reset ’.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If required, edit the section under ‘Format/Crop ’.</a:t>
            </a: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4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6" name="Google Shape;176;p14" descr="Ein Bild, das Screensho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 l="50418" r="36621"/>
          <a:stretch/>
        </p:blipFill>
        <p:spPr>
          <a:xfrm>
            <a:off x="7497555" y="1029491"/>
            <a:ext cx="387893" cy="7879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14"/>
          <p:cNvGrpSpPr/>
          <p:nvPr/>
        </p:nvGrpSpPr>
        <p:grpSpPr>
          <a:xfrm>
            <a:off x="5604600" y="1034680"/>
            <a:ext cx="1588101" cy="866995"/>
            <a:chOff x="5604594" y="1459908"/>
            <a:chExt cx="1588101" cy="650246"/>
          </a:xfrm>
        </p:grpSpPr>
        <p:pic>
          <p:nvPicPr>
            <p:cNvPr id="178" name="Google Shape;178;p14" descr="Ein Bild, das Screenshot enthält.&#10;&#10;Automatisch generierte Beschreibu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14"/>
            <p:cNvSpPr/>
            <p:nvPr/>
          </p:nvSpPr>
          <p:spPr>
            <a:xfrm>
              <a:off x="6631396" y="1739890"/>
              <a:ext cx="482357" cy="179961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14"/>
          <p:cNvSpPr/>
          <p:nvPr/>
        </p:nvSpPr>
        <p:spPr>
          <a:xfrm>
            <a:off x="7530036" y="1279688"/>
            <a:ext cx="334720" cy="450849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tart slide, alternative">
  <p:cSld name="Chapter start slide, alternativ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>
            <a:spLocks noGrp="1"/>
          </p:cNvSpPr>
          <p:nvPr>
            <p:ph type="body" idx="1"/>
          </p:nvPr>
        </p:nvSpPr>
        <p:spPr>
          <a:xfrm>
            <a:off x="699852" y="3700611"/>
            <a:ext cx="7970837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>
            <a:off x="699852" y="2532972"/>
            <a:ext cx="7971711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4" name="Google Shape;184;p15"/>
          <p:cNvGrpSpPr/>
          <p:nvPr/>
        </p:nvGrpSpPr>
        <p:grpSpPr>
          <a:xfrm>
            <a:off x="123144" y="165103"/>
            <a:ext cx="3783013" cy="1340924"/>
            <a:chOff x="4846637" y="119557"/>
            <a:chExt cx="3783013" cy="1005693"/>
          </a:xfrm>
        </p:grpSpPr>
        <p:sp>
          <p:nvSpPr>
            <p:cNvPr id="185" name="Google Shape;185;p15"/>
            <p:cNvSpPr/>
            <p:nvPr/>
          </p:nvSpPr>
          <p:spPr>
            <a:xfrm>
              <a:off x="4846637" y="119557"/>
              <a:ext cx="3783013" cy="1003198"/>
            </a:xfrm>
            <a:custGeom>
              <a:avLst/>
              <a:gdLst/>
              <a:ahLst/>
              <a:cxnLst/>
              <a:rect l="l" t="t" r="r" b="b"/>
              <a:pathLst>
                <a:path w="6644156" h="1761930" extrusionOk="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223" r="-223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4920060" y="119557"/>
              <a:ext cx="1036212" cy="1005693"/>
            </a:xfrm>
            <a:custGeom>
              <a:avLst/>
              <a:gdLst/>
              <a:ahLst/>
              <a:cxnLst/>
              <a:rect l="l" t="t" r="r" b="b"/>
              <a:pathLst>
                <a:path w="1978500" h="1920227" extrusionOk="0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7610197" y="119557"/>
              <a:ext cx="508146" cy="477657"/>
            </a:xfrm>
            <a:custGeom>
              <a:avLst/>
              <a:gdLst/>
              <a:ahLst/>
              <a:cxnLst/>
              <a:rect l="l" t="t" r="r" b="b"/>
              <a:pathLst>
                <a:path w="970232" h="912018" extrusionOk="0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 flipH="1">
              <a:off x="7164646" y="119557"/>
              <a:ext cx="951008" cy="481890"/>
            </a:xfrm>
            <a:custGeom>
              <a:avLst/>
              <a:gdLst/>
              <a:ahLst/>
              <a:cxnLst/>
              <a:rect l="l" t="t" r="r" b="b"/>
              <a:pathLst>
                <a:path w="1815814" h="920101" extrusionOk="0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4920060" y="119557"/>
              <a:ext cx="2146640" cy="1005693"/>
            </a:xfrm>
            <a:custGeom>
              <a:avLst/>
              <a:gdLst/>
              <a:ahLst/>
              <a:cxnLst/>
              <a:rect l="l" t="t" r="r" b="b"/>
              <a:pathLst>
                <a:path w="4098704" h="1920227" extrusionOk="0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15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5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5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, b/w visual">
  <p:cSld name="Intermediate slide, b/w visual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6"/>
          <p:cNvPicPr preferRelativeResize="0"/>
          <p:nvPr/>
        </p:nvPicPr>
        <p:blipFill rotWithShape="1">
          <a:blip r:embed="rId2">
            <a:alphaModFix/>
          </a:blip>
          <a:srcRect t="233" b="7465"/>
          <a:stretch/>
        </p:blipFill>
        <p:spPr>
          <a:xfrm>
            <a:off x="123144" y="165104"/>
            <a:ext cx="8893865" cy="596865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6"/>
          <p:cNvSpPr/>
          <p:nvPr/>
        </p:nvSpPr>
        <p:spPr>
          <a:xfrm>
            <a:off x="123144" y="165104"/>
            <a:ext cx="8893865" cy="5968659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835701" y="2734835"/>
            <a:ext cx="7472602" cy="51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ctr" anchorCtr="0">
            <a:spAutoFit/>
          </a:bodyPr>
          <a:lstStyle>
            <a:lvl1pPr lvl="0" algn="ctr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32">
            <a:alphaModFix/>
          </a:blip>
          <a:srcRect r="64013"/>
          <a:stretch/>
        </p:blipFill>
        <p:spPr>
          <a:xfrm>
            <a:off x="8692050" y="6371822"/>
            <a:ext cx="309835" cy="3168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8167688" y="6133764"/>
            <a:ext cx="849312" cy="691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6F6F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1708149" y="6575619"/>
            <a:ext cx="0" cy="103716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6;p1"/>
          <p:cNvCxnSpPr/>
          <p:nvPr/>
        </p:nvCxnSpPr>
        <p:spPr>
          <a:xfrm>
            <a:off x="917820" y="6575619"/>
            <a:ext cx="0" cy="103716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449818" y="1361294"/>
            <a:ext cx="7172684" cy="46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−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449818" y="320287"/>
            <a:ext cx="7172684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6" r:id="rId4"/>
    <p:sldLayoutId id="2147483657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7" r:id="rId12"/>
    <p:sldLayoutId id="2147483668" r:id="rId13"/>
    <p:sldLayoutId id="2147483669" r:id="rId14"/>
    <p:sldLayoutId id="2147483670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726" r:id="rId29"/>
    <p:sldLayoutId id="2147483730" r:id="rId30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">
          <p15:clr>
            <a:srgbClr val="F26B43"/>
          </p15:clr>
        </p15:guide>
        <p15:guide id="2" orient="horz" pos="3162">
          <p15:clr>
            <a:srgbClr val="F26B43"/>
          </p15:clr>
        </p15:guide>
        <p15:guide id="3" pos="5680">
          <p15:clr>
            <a:srgbClr val="F26B43"/>
          </p15:clr>
        </p15:guide>
        <p15:guide id="4" pos="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43;p81">
            <a:extLst>
              <a:ext uri="{FF2B5EF4-FFF2-40B4-BE49-F238E27FC236}">
                <a16:creationId xmlns:a16="http://schemas.microsoft.com/office/drawing/2014/main" id="{AB9B6FDB-7E00-43C5-8295-B0336B678DC3}"/>
              </a:ext>
            </a:extLst>
          </p:cNvPr>
          <p:cNvSpPr txBox="1">
            <a:spLocks/>
          </p:cNvSpPr>
          <p:nvPr/>
        </p:nvSpPr>
        <p:spPr>
          <a:xfrm>
            <a:off x="4097686" y="5389115"/>
            <a:ext cx="5247120" cy="11079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71981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−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hy-AM" sz="1800" b="1" dirty="0">
                <a:latin typeface="Academy" pitchFamily="2" charset="0"/>
              </a:rPr>
              <a:t>«</a:t>
            </a:r>
            <a:r>
              <a:rPr lang="hy-AM" sz="1800" b="1" dirty="0"/>
              <a:t>ՄԱՍՆԱՎՈՐ ՀԱՏՎԱԾԻ ԶԱՐԳԱՑՈՒՄ ԵՎ ՄԿՈՒ ՀԱՐԱՎԱՅԻՆ ԿՈՎԿԱՍՈՒՄ</a:t>
            </a:r>
            <a:r>
              <a:rPr lang="hy-AM" sz="1800" b="1" dirty="0">
                <a:latin typeface="Academy" pitchFamily="2" charset="0"/>
              </a:rPr>
              <a:t>»</a:t>
            </a:r>
            <a:r>
              <a:rPr lang="hy-AM" sz="1800" b="1" dirty="0"/>
              <a:t> ԳՄՀԸ ԾՐԱԳԻՐ</a:t>
            </a:r>
            <a:endParaRPr lang="en-US" sz="1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2022թ.</a:t>
            </a:r>
            <a:endParaRPr lang="hy-AM" sz="1800" b="1" dirty="0"/>
          </a:p>
        </p:txBody>
      </p:sp>
      <p:sp>
        <p:nvSpPr>
          <p:cNvPr id="18" name="Google Shape;981;p84">
            <a:extLst>
              <a:ext uri="{FF2B5EF4-FFF2-40B4-BE49-F238E27FC236}">
                <a16:creationId xmlns:a16="http://schemas.microsoft.com/office/drawing/2014/main" id="{963A7BD9-8923-410F-9AA0-DCF2A6B19D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59988" y="2171587"/>
            <a:ext cx="7371583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sp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buSzPts val="3600"/>
            </a:pPr>
            <a:r>
              <a:rPr lang="en-GB" b="1" dirty="0" err="1"/>
              <a:t>Թեմա</a:t>
            </a:r>
            <a:r>
              <a:rPr lang="en-GB" b="1" dirty="0"/>
              <a:t> 2. </a:t>
            </a:r>
            <a:r>
              <a:rPr lang="en-GB" b="1" dirty="0" err="1"/>
              <a:t>Ճամփորդություն</a:t>
            </a:r>
            <a:r>
              <a:rPr lang="en-GB" b="1" dirty="0"/>
              <a:t>. </a:t>
            </a:r>
            <a:r>
              <a:rPr lang="hy-AM" b="1" dirty="0"/>
              <a:t>Անվտանգության ուղեցույց է</a:t>
            </a:r>
            <a:r>
              <a:rPr lang="en-GB" b="1" dirty="0" err="1"/>
              <a:t>քսկուրսավարների</a:t>
            </a:r>
            <a:r>
              <a:rPr lang="en-GB" b="1" dirty="0"/>
              <a:t> </a:t>
            </a:r>
            <a:r>
              <a:rPr lang="en-GB" b="1" dirty="0" err="1"/>
              <a:t>և</a:t>
            </a:r>
            <a:r>
              <a:rPr lang="en-GB" b="1" dirty="0"/>
              <a:t> </a:t>
            </a:r>
            <a:r>
              <a:rPr lang="en-GB" b="1" dirty="0" err="1"/>
              <a:t>զբոսաշրջային</a:t>
            </a:r>
            <a:r>
              <a:rPr lang="en-GB" b="1" dirty="0"/>
              <a:t> </a:t>
            </a:r>
            <a:r>
              <a:rPr lang="en-GB" b="1" dirty="0" err="1"/>
              <a:t>մենեջերների</a:t>
            </a:r>
            <a:r>
              <a:rPr lang="en-GB" b="1" dirty="0"/>
              <a:t> </a:t>
            </a:r>
            <a:r>
              <a:rPr lang="hy-AM" b="1" dirty="0"/>
              <a:t>համար</a:t>
            </a:r>
            <a:r>
              <a:rPr lang="en-AM" sz="3200" dirty="0"/>
              <a:t> </a:t>
            </a:r>
            <a:endParaRPr sz="3000" b="1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7536-5C67-27E4-32EE-D566536B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20" y="235879"/>
            <a:ext cx="8567183" cy="720725"/>
          </a:xfrm>
        </p:spPr>
        <p:txBody>
          <a:bodyPr/>
          <a:lstStyle/>
          <a:p>
            <a:pPr algn="ctr"/>
            <a:r>
              <a:rPr lang="hy-AM" dirty="0"/>
              <a:t>Զբոսաշրջության ծառայություններում ռիսկերի կատեգորիաները</a:t>
            </a:r>
            <a:endParaRPr lang="en-AM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02CEB-F8D7-FFC2-8E8E-D373628D9B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10</a:t>
            </a:fld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3B89AE-AFDD-5472-3FCB-463BBCD65BCA}"/>
              </a:ext>
            </a:extLst>
          </p:cNvPr>
          <p:cNvGrpSpPr/>
          <p:nvPr/>
        </p:nvGrpSpPr>
        <p:grpSpPr>
          <a:xfrm>
            <a:off x="0" y="1083216"/>
            <a:ext cx="9144000" cy="5048130"/>
            <a:chOff x="0" y="1041012"/>
            <a:chExt cx="9144000" cy="50481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19C94E-606D-5BB8-6B79-494E4ED7D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41012"/>
              <a:ext cx="9144000" cy="504813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A89C5B-6A59-E7F0-3D51-4BC1F11116F7}"/>
                </a:ext>
              </a:extLst>
            </p:cNvPr>
            <p:cNvSpPr txBox="1"/>
            <p:nvPr/>
          </p:nvSpPr>
          <p:spPr>
            <a:xfrm>
              <a:off x="126610" y="1183306"/>
              <a:ext cx="3277772" cy="338554"/>
            </a:xfrm>
            <a:prstGeom prst="rect">
              <a:avLst/>
            </a:prstGeom>
            <a:solidFill>
              <a:srgbClr val="E6E7E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y-AM" sz="1600" b="1" dirty="0"/>
                <a:t>ԿԱՏԵԳՈՐԻԱ</a:t>
              </a:r>
              <a:endParaRPr lang="en-AM" sz="16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FC0DBB-9ACF-ED6F-9442-831D128183D2}"/>
                </a:ext>
              </a:extLst>
            </p:cNvPr>
            <p:cNvSpPr txBox="1"/>
            <p:nvPr/>
          </p:nvSpPr>
          <p:spPr>
            <a:xfrm>
              <a:off x="3699803" y="1153556"/>
              <a:ext cx="5317200" cy="338554"/>
            </a:xfrm>
            <a:prstGeom prst="rect">
              <a:avLst/>
            </a:prstGeom>
            <a:solidFill>
              <a:srgbClr val="F2F3F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y-AM" sz="1600" b="1" dirty="0"/>
                <a:t>ԲԱՑԱՏՐՈՒԹՅՈՒՆ</a:t>
              </a:r>
              <a:endParaRPr lang="en-AM" sz="16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D62422-2387-99B4-1F26-2E0929FB1932}"/>
                </a:ext>
              </a:extLst>
            </p:cNvPr>
            <p:cNvSpPr txBox="1"/>
            <p:nvPr/>
          </p:nvSpPr>
          <p:spPr>
            <a:xfrm>
              <a:off x="3770142" y="1874281"/>
              <a:ext cx="5134707" cy="523220"/>
            </a:xfrm>
            <a:prstGeom prst="rect">
              <a:avLst/>
            </a:prstGeom>
            <a:solidFill>
              <a:srgbClr val="E6E7EA"/>
            </a:solidFill>
          </p:spPr>
          <p:txBody>
            <a:bodyPr wrap="square" rtlCol="0">
              <a:spAutoFit/>
            </a:bodyPr>
            <a:lstStyle/>
            <a:p>
              <a:r>
                <a:rPr lang="hy-AM" dirty="0"/>
                <a:t>Ամենօրյա սովորական, սպասվող ռիսկեր, որոնք հնարավոր է կառավարել անհատապես։</a:t>
              </a:r>
              <a:endParaRPr lang="en-AM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0F517D-CACC-D7C1-E77E-0DE282D1AD38}"/>
                </a:ext>
              </a:extLst>
            </p:cNvPr>
            <p:cNvSpPr txBox="1"/>
            <p:nvPr/>
          </p:nvSpPr>
          <p:spPr>
            <a:xfrm>
              <a:off x="3770142" y="2980301"/>
              <a:ext cx="4895557" cy="1169551"/>
            </a:xfrm>
            <a:prstGeom prst="rect">
              <a:avLst/>
            </a:prstGeom>
            <a:solidFill>
              <a:srgbClr val="F2F3F5"/>
            </a:solidFill>
          </p:spPr>
          <p:txBody>
            <a:bodyPr wrap="square" rtlCol="0">
              <a:spAutoFit/>
            </a:bodyPr>
            <a:lstStyle/>
            <a:p>
              <a:r>
                <a:rPr lang="hy-AM" dirty="0"/>
                <a:t>Ռիսկերը, որոնք առաջանում են մասնակիցների անփորձության հետ կապված (մեքենա վարել, ձիավարություն անել) կամ անսովոր</a:t>
              </a:r>
            </a:p>
            <a:p>
              <a:r>
                <a:rPr lang="hy-AM" dirty="0"/>
                <a:t>Իրավիճակում լինելու հետ կապված. Վտանգ կա վթարի կամ միջադեպի։</a:t>
              </a:r>
              <a:endParaRPr lang="en-AM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C91395-B066-17BA-CD7B-729231E43544}"/>
                </a:ext>
              </a:extLst>
            </p:cNvPr>
            <p:cNvSpPr txBox="1"/>
            <p:nvPr/>
          </p:nvSpPr>
          <p:spPr>
            <a:xfrm>
              <a:off x="3784597" y="4664819"/>
              <a:ext cx="5120252" cy="1169551"/>
            </a:xfrm>
            <a:prstGeom prst="rect">
              <a:avLst/>
            </a:prstGeom>
            <a:solidFill>
              <a:srgbClr val="E6E7EA"/>
            </a:solidFill>
          </p:spPr>
          <p:txBody>
            <a:bodyPr wrap="square" rtlCol="0">
              <a:spAutoFit/>
            </a:bodyPr>
            <a:lstStyle/>
            <a:p>
              <a:r>
                <a:rPr lang="hy-AM" dirty="0"/>
                <a:t>Զբոսաշրջիկի առողջությունն ու կյանքը վտանգի տակ են. Ռիսկերը կարող են առաջանալ վտանգավոր վայրերում և իրադարձություններում, որոնք հատուկ չեն</a:t>
              </a:r>
            </a:p>
            <a:p>
              <a:r>
                <a:rPr lang="hy-AM" dirty="0"/>
                <a:t>վերահսկվում զբոսաշրջային ծառայությունների կազմակերպչի (մատուցողի) կողմից։</a:t>
              </a:r>
              <a:endParaRPr lang="en-AM" dirty="0"/>
            </a:p>
          </p:txBody>
        </p:sp>
      </p:grpSp>
    </p:spTree>
    <p:extLst>
      <p:ext uri="{BB962C8B-B14F-4D97-AF65-F5344CB8AC3E}">
        <p14:creationId xmlns:p14="http://schemas.microsoft.com/office/powerpoint/2010/main" val="7614718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7536-5C67-27E4-32EE-D566536B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hy-AM" dirty="0">
                <a:solidFill>
                  <a:schemeClr val="tx1"/>
                </a:solidFill>
                <a:ea typeface="+mn-lt"/>
                <a:cs typeface="+mn-lt"/>
              </a:rPr>
              <a:t>Գործունեության օրինակներ ըստ ռիսկի կատեգորիաների</a:t>
            </a:r>
            <a:endParaRPr lang="en-AM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02CEB-F8D7-FFC2-8E8E-D373628D9B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11</a:t>
            </a:fld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01AD2-10B4-754F-AF2E-73E51F9CC7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4538" y="1041400"/>
            <a:ext cx="8399462" cy="5264150"/>
          </a:xfrm>
        </p:spPr>
        <p:txBody>
          <a:bodyPr/>
          <a:lstStyle/>
          <a:p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Կացարան (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I)</a:t>
            </a:r>
          </a:p>
          <a:p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Քայլարշավներ բնակեցված վայրերում (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I)</a:t>
            </a:r>
          </a:p>
          <a:p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Քայլարշավ քաղաքային այգում (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I)</a:t>
            </a:r>
          </a:p>
          <a:p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Պատմամշակութային տուրիզմ, էքսկուրսիաներ թանգարան (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I)</a:t>
            </a:r>
          </a:p>
          <a:p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Էքսկուրսիաներ լեռներում, լեռնային շրջագայություն (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II)</a:t>
            </a:r>
          </a:p>
          <a:p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Ձիավարություն (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II)</a:t>
            </a:r>
          </a:p>
          <a:p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Հեծանվային շրջագայություններ (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II)</a:t>
            </a:r>
          </a:p>
          <a:p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Որս և ձկնորսություն (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II)</a:t>
            </a:r>
          </a:p>
          <a:p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Jeep </a:t>
            </a:r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տուրեր (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II, III </a:t>
            </a:r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ձմռանը)</a:t>
            </a:r>
          </a:p>
          <a:p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Քայլարշավներ նոսր բնակեցված վայրերում և լեռներում (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II, III </a:t>
            </a:r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ձմռանը)</a:t>
            </a:r>
          </a:p>
          <a:p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Ժայռամագլցում/սպելեոտուր (քայլում քարանձավներում) (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III)</a:t>
            </a:r>
          </a:p>
          <a:p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Դիվինգ/ռաֆթինգ (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III)</a:t>
            </a:r>
          </a:p>
          <a:p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Դահուկային շրջագայություններ լեռնային շրջաններում (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III)</a:t>
            </a:r>
          </a:p>
          <a:p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Լաստանավ (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III)</a:t>
            </a:r>
            <a:endParaRPr lang="hy-AM" sz="1800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Այլ՞</a:t>
            </a:r>
            <a:endParaRPr lang="hy-AM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6260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01AD2-10B4-754F-AF2E-73E51F9CC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8" y="1361293"/>
            <a:ext cx="7172684" cy="3866611"/>
          </a:xfrm>
        </p:spPr>
        <p:txBody>
          <a:bodyPr/>
          <a:lstStyle/>
          <a:p>
            <a:pPr marL="514350" indent="-285750">
              <a:buFont typeface="Wingdings" pitchFamily="2" charset="2"/>
              <a:buChar char="§"/>
            </a:pPr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Փաստաթղթերի (անձնագրի) կորուստ</a:t>
            </a:r>
          </a:p>
          <a:p>
            <a:pPr marL="514350" indent="-285750">
              <a:buFont typeface="Wingdings" pitchFamily="2" charset="2"/>
              <a:buChar char="§"/>
            </a:pPr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Հրդեհ հյուրանոցի համարում անսարք լարերի պատճառով</a:t>
            </a:r>
          </a:p>
          <a:p>
            <a:pPr marL="514350" indent="-285750">
              <a:buFont typeface="Wingdings" pitchFamily="2" charset="2"/>
              <a:buChar char="§"/>
            </a:pPr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Ճանապարհատրանսպորտային պատահար մեքենայով շարժվելիս կամ հետիոտնային անցումով անցնելիս</a:t>
            </a:r>
          </a:p>
          <a:p>
            <a:pPr marL="514350" indent="-285750">
              <a:buFont typeface="Wingdings" pitchFamily="2" charset="2"/>
              <a:buChar char="§"/>
            </a:pPr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Բաց կոյուղու լյուկ</a:t>
            </a:r>
          </a:p>
          <a:p>
            <a:pPr marL="514350" indent="-285750">
              <a:buFont typeface="Wingdings" pitchFamily="2" charset="2"/>
              <a:buChar char="§"/>
            </a:pPr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Գողություններ մարդաշատ վայրերում (շուկաներ, մինի շուկաներ).</a:t>
            </a:r>
          </a:p>
          <a:p>
            <a:pPr marL="514350" indent="-285750">
              <a:buFont typeface="Wingdings" pitchFamily="2" charset="2"/>
              <a:buChar char="§"/>
            </a:pPr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Սննդի վատ որակի և հիգիենայի չափանիշների պատճառով աղիքային վարակիչ հիվանդություններ</a:t>
            </a:r>
          </a:p>
          <a:p>
            <a:pPr marL="514350" indent="-285750">
              <a:buFont typeface="Wingdings" pitchFamily="2" charset="2"/>
              <a:buChar char="§"/>
            </a:pPr>
            <a:r>
              <a:rPr lang="hy-AM" sz="1800" dirty="0">
                <a:solidFill>
                  <a:schemeClr val="tx1"/>
                </a:solidFill>
                <a:ea typeface="+mn-lt"/>
                <a:cs typeface="+mn-lt"/>
              </a:rPr>
              <a:t>ԱՅԼ՞</a:t>
            </a:r>
            <a:endParaRPr lang="hy-AM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E7536-5C67-27E4-32EE-D566536B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dirty="0">
                <a:solidFill>
                  <a:schemeClr val="tx1"/>
                </a:solidFill>
                <a:ea typeface="+mn-lt"/>
                <a:cs typeface="+mn-lt"/>
              </a:rPr>
              <a:t>Քաղաքային էքսկուրսիայի հնարավոր ռիսկային գործոնները. </a:t>
            </a:r>
            <a:endParaRPr lang="en-AM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02CEB-F8D7-FFC2-8E8E-D373628D9B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388814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7536-5C67-27E4-32EE-D566536B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hy-AM" dirty="0">
                <a:solidFill>
                  <a:schemeClr val="tx1"/>
                </a:solidFill>
                <a:ea typeface="+mn-lt"/>
                <a:cs typeface="+mn-lt"/>
              </a:rPr>
              <a:t>Լեռնային էքսկուրսիայի հնարավոր ռիսկային գործոնները. </a:t>
            </a:r>
            <a:endParaRPr lang="en-AM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02CEB-F8D7-FFC2-8E8E-D373628D9B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13</a:t>
            </a:fld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01AD2-10B4-754F-AF2E-73E51F9CC7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131" y="1032668"/>
            <a:ext cx="8567737" cy="4792663"/>
          </a:xfrm>
        </p:spPr>
        <p:txBody>
          <a:bodyPr/>
          <a:lstStyle/>
          <a:p>
            <a:pPr marL="514350" indent="-285750">
              <a:buFont typeface="Wingdings" pitchFamily="2" charset="2"/>
              <a:buChar char="§"/>
            </a:pPr>
            <a:r>
              <a:rPr lang="hy-AM" dirty="0">
                <a:solidFill>
                  <a:schemeClr val="tx1"/>
                </a:solidFill>
                <a:ea typeface="+mn-lt"/>
                <a:cs typeface="+mn-lt"/>
              </a:rPr>
              <a:t>Լեռնային առվակների մեջ ընկնվելու վտանգ կա լվացվելիս, ջուր հավաքելիս կամ առուներն անցնելիս, հատկապես, եթե գետի ափը զառիթափ է, իսկ քարերը՝ սայթաքուն։</a:t>
            </a:r>
          </a:p>
          <a:p>
            <a:pPr marL="514350" indent="-285750">
              <a:buFont typeface="Wingdings" pitchFamily="2" charset="2"/>
              <a:buChar char="§"/>
            </a:pPr>
            <a:r>
              <a:rPr lang="hy-AM" dirty="0">
                <a:solidFill>
                  <a:schemeClr val="tx1"/>
                </a:solidFill>
                <a:ea typeface="+mn-lt"/>
                <a:cs typeface="+mn-lt"/>
              </a:rPr>
              <a:t>Լեռների լանջերին սայթաքելը` լինի չոր խոտածածկ լանջերին, թե անձրևից հետո</a:t>
            </a:r>
          </a:p>
          <a:p>
            <a:pPr marL="514350" indent="-285750">
              <a:buFont typeface="Wingdings" pitchFamily="2" charset="2"/>
              <a:buChar char="§"/>
            </a:pPr>
            <a:r>
              <a:rPr lang="hy-AM" dirty="0">
                <a:solidFill>
                  <a:schemeClr val="tx1"/>
                </a:solidFill>
                <a:ea typeface="+mn-lt"/>
                <a:cs typeface="+mn-lt"/>
              </a:rPr>
              <a:t>Բարձրության հիվանդություն արշավի/ձիավարման/վարելու ժամանակ բարձրության վրա՝ առանց կլիմայականացման համար բավարար ժամանակի: Ռիսկերը խիստ աճում են 2400 մ-ից բարձր ցանկացած բարձրության վրա</a:t>
            </a:r>
          </a:p>
          <a:p>
            <a:pPr marL="514350" indent="-285750">
              <a:buFont typeface="Wingdings" pitchFamily="2" charset="2"/>
              <a:buChar char="§"/>
            </a:pPr>
            <a:r>
              <a:rPr lang="hy-AM" dirty="0">
                <a:solidFill>
                  <a:schemeClr val="tx1"/>
                </a:solidFill>
                <a:ea typeface="+mn-lt"/>
                <a:cs typeface="+mn-lt"/>
              </a:rPr>
              <a:t>Եղանակի փոփոխություն՝ հորդառատ անձրևներ, ջերմաստիճանի անկում, ամպրոպ, կարկուտ</a:t>
            </a:r>
          </a:p>
          <a:p>
            <a:pPr marL="514350" indent="-285750">
              <a:buFont typeface="Wingdings" pitchFamily="2" charset="2"/>
              <a:buChar char="§"/>
            </a:pPr>
            <a:r>
              <a:rPr lang="hy-AM" dirty="0">
                <a:solidFill>
                  <a:schemeClr val="tx1"/>
                </a:solidFill>
                <a:ea typeface="+mn-lt"/>
                <a:cs typeface="+mn-lt"/>
              </a:rPr>
              <a:t>Քարաթափ, սողանքներ և/կամ ցեխահոսքեր</a:t>
            </a:r>
          </a:p>
          <a:p>
            <a:pPr marL="514350" indent="-285750">
              <a:buFont typeface="Wingdings" pitchFamily="2" charset="2"/>
              <a:buChar char="§"/>
            </a:pPr>
            <a:r>
              <a:rPr lang="hy-AM" dirty="0">
                <a:solidFill>
                  <a:schemeClr val="tx1"/>
                </a:solidFill>
                <a:ea typeface="+mn-lt"/>
                <a:cs typeface="+mn-lt"/>
              </a:rPr>
              <a:t>Վայրի կենդանիների հարձակումները (խայթոցները): Վտանգը ոչ միայն բուն վնասվածքի մեջ է, այլև ծանր հիվանդություններով վարակվելու (օրինակ՝ կատաղություն) ռիսկի մեջ։</a:t>
            </a:r>
          </a:p>
          <a:p>
            <a:pPr marL="514350" indent="-285750">
              <a:buFont typeface="Wingdings" pitchFamily="2" charset="2"/>
              <a:buChar char="§"/>
            </a:pPr>
            <a:r>
              <a:rPr lang="hy-AM" dirty="0">
                <a:solidFill>
                  <a:schemeClr val="tx1"/>
                </a:solidFill>
                <a:ea typeface="+mn-lt"/>
                <a:cs typeface="+mn-lt"/>
              </a:rPr>
              <a:t>Միջատների խայթոցները, հատկապես վարակիչ հիվանդությունների փոխանցողների խայթոցները (օրինակ՝ տիզերով փոխանցվող էնցեֆալիտը գարնանը և ամռանը)</a:t>
            </a:r>
          </a:p>
          <a:p>
            <a:pPr marL="514350" indent="-285750">
              <a:buFont typeface="Wingdings" pitchFamily="2" charset="2"/>
              <a:buChar char="§"/>
            </a:pPr>
            <a:r>
              <a:rPr lang="hy-AM" dirty="0">
                <a:solidFill>
                  <a:schemeClr val="tx1"/>
                </a:solidFill>
                <a:ea typeface="+mn-lt"/>
                <a:cs typeface="+mn-lt"/>
              </a:rPr>
              <a:t>Ընկնելը՝ առանց համապատասխան անվտանգության սարքավորման հին, թույլ, ինքնաշեն կամուրջներով կամ սայթաքուն քարերով անցնելիս. </a:t>
            </a: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 marL="514350" indent="-285750">
              <a:buFont typeface="Wingdings" pitchFamily="2" charset="2"/>
              <a:buChar char="§"/>
            </a:pPr>
            <a:r>
              <a:rPr lang="hy-AM" dirty="0">
                <a:solidFill>
                  <a:schemeClr val="tx1"/>
                </a:solidFill>
                <a:ea typeface="+mn-lt"/>
                <a:cs typeface="+mn-lt"/>
              </a:rPr>
              <a:t>ԱՅԼ՞</a:t>
            </a:r>
            <a:endParaRPr lang="hy-AM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3063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01AD2-10B4-754F-AF2E-73E51F9CC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8" y="1361292"/>
            <a:ext cx="7172684" cy="4402199"/>
          </a:xfrm>
        </p:spPr>
        <p:txBody>
          <a:bodyPr/>
          <a:lstStyle/>
          <a:p>
            <a:r>
              <a:rPr lang="hy-AM" sz="1800" b="1" dirty="0">
                <a:solidFill>
                  <a:srgbClr val="C00000"/>
                </a:solidFill>
                <a:ea typeface="+mn-lt"/>
                <a:cs typeface="+mn-lt"/>
              </a:rPr>
              <a:t>Խմբային աշխատանք</a:t>
            </a:r>
            <a:endParaRPr lang="hy-AM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E7536-5C67-27E4-32EE-D566536B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Ինչ գործողություններ է պետք ձեռնարկել ռիսկերի կառավարման համար</a:t>
            </a:r>
            <a:endParaRPr lang="en-AM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02CEB-F8D7-FFC2-8E8E-D373628D9B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8849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02CEB-F8D7-FFC2-8E8E-D373628D9B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15</a:t>
            </a:fld>
            <a:endParaRPr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03E0C3E-D726-5D1E-086D-E14B76C5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hy-AM" dirty="0"/>
              <a:t>Ռիսկերի գնահատման մատրիցա</a:t>
            </a:r>
            <a:endParaRPr lang="en-AM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50B7CD8-9C14-E102-7920-CB297E66D263}"/>
              </a:ext>
            </a:extLst>
          </p:cNvPr>
          <p:cNvGrpSpPr/>
          <p:nvPr/>
        </p:nvGrpSpPr>
        <p:grpSpPr>
          <a:xfrm>
            <a:off x="1148669" y="1041012"/>
            <a:ext cx="7404100" cy="4559300"/>
            <a:chOff x="869950" y="1149350"/>
            <a:chExt cx="7404100" cy="45593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6027E0-E858-36F0-70C2-A2D5B9453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950" y="1149350"/>
              <a:ext cx="7404100" cy="45593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78108B-19E0-69EF-DD09-47DF8B19C667}"/>
                </a:ext>
              </a:extLst>
            </p:cNvPr>
            <p:cNvSpPr txBox="1"/>
            <p:nvPr/>
          </p:nvSpPr>
          <p:spPr>
            <a:xfrm>
              <a:off x="1786597" y="5120640"/>
              <a:ext cx="55848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y-AM" sz="1600" b="1" dirty="0"/>
                <a:t>ՀԵՏևԱՆՔՆԵՐԻ ԼՐՋՈՒԹՅՈՒՆ</a:t>
              </a:r>
              <a:endParaRPr lang="en-AM" sz="16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9FC381-6006-FB3E-B183-84517768ED52}"/>
                </a:ext>
              </a:extLst>
            </p:cNvPr>
            <p:cNvSpPr txBox="1"/>
            <p:nvPr/>
          </p:nvSpPr>
          <p:spPr>
            <a:xfrm>
              <a:off x="1252026" y="1589647"/>
              <a:ext cx="430887" cy="3310111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hy-AM" sz="1600" b="1" dirty="0"/>
                <a:t>ՌԻՍԿԻ ՀԱՎԱՆԱԿԱՆՈՒԹՅՈՒՆ</a:t>
              </a:r>
              <a:endParaRPr lang="en-AM" sz="1600" b="1" dirty="0"/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D46C38B-A18B-8466-D99B-62B2143B7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902781"/>
              </p:ext>
            </p:extLst>
          </p:nvPr>
        </p:nvGraphicFramePr>
        <p:xfrm>
          <a:off x="3809710" y="5459194"/>
          <a:ext cx="38404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265">
                  <a:extLst>
                    <a:ext uri="{9D8B030D-6E8A-4147-A177-3AD203B41FA5}">
                      <a16:colId xmlns:a16="http://schemas.microsoft.com/office/drawing/2014/main" val="4255306754"/>
                    </a:ext>
                  </a:extLst>
                </a:gridCol>
                <a:gridCol w="3046215">
                  <a:extLst>
                    <a:ext uri="{9D8B030D-6E8A-4147-A177-3AD203B41FA5}">
                      <a16:colId xmlns:a16="http://schemas.microsoft.com/office/drawing/2014/main" val="673119115"/>
                    </a:ext>
                  </a:extLst>
                </a:gridCol>
              </a:tblGrid>
              <a:tr h="276354">
                <a:tc>
                  <a:txBody>
                    <a:bodyPr/>
                    <a:lstStyle/>
                    <a:p>
                      <a:r>
                        <a:rPr lang="hy-AM" dirty="0"/>
                        <a:t>բարձր</a:t>
                      </a:r>
                      <a:endParaRPr lang="en-A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dirty="0"/>
                        <a:t>Կյանքի վտանգ սպառնացող</a:t>
                      </a:r>
                      <a:endParaRPr lang="en-A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4505"/>
                  </a:ext>
                </a:extLst>
              </a:tr>
              <a:tr h="276354">
                <a:tc>
                  <a:txBody>
                    <a:bodyPr/>
                    <a:lstStyle/>
                    <a:p>
                      <a:r>
                        <a:rPr lang="hy-AM" dirty="0"/>
                        <a:t>միջին</a:t>
                      </a:r>
                      <a:endParaRPr lang="en-A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dirty="0"/>
                        <a:t>Բժշկի կարիք</a:t>
                      </a:r>
                      <a:endParaRPr lang="en-A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509897"/>
                  </a:ext>
                </a:extLst>
              </a:tr>
              <a:tr h="276354">
                <a:tc>
                  <a:txBody>
                    <a:bodyPr/>
                    <a:lstStyle/>
                    <a:p>
                      <a:r>
                        <a:rPr lang="hy-AM" dirty="0"/>
                        <a:t>ցածր</a:t>
                      </a:r>
                      <a:endParaRPr lang="en-A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dirty="0"/>
                        <a:t>Փոքր վնասվածքներ</a:t>
                      </a:r>
                      <a:endParaRPr lang="en-A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879273"/>
                  </a:ext>
                </a:extLst>
              </a:tr>
            </a:tbl>
          </a:graphicData>
        </a:graphic>
      </p:graphicFrame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1FF968F5-B4DC-8DFB-CB77-A47CE5310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476638"/>
              </p:ext>
            </p:extLst>
          </p:nvPr>
        </p:nvGraphicFramePr>
        <p:xfrm>
          <a:off x="687999" y="5460123"/>
          <a:ext cx="211637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859">
                  <a:extLst>
                    <a:ext uri="{9D8B030D-6E8A-4147-A177-3AD203B41FA5}">
                      <a16:colId xmlns:a16="http://schemas.microsoft.com/office/drawing/2014/main" val="4255306754"/>
                    </a:ext>
                  </a:extLst>
                </a:gridCol>
                <a:gridCol w="1314518">
                  <a:extLst>
                    <a:ext uri="{9D8B030D-6E8A-4147-A177-3AD203B41FA5}">
                      <a16:colId xmlns:a16="http://schemas.microsoft.com/office/drawing/2014/main" val="673119115"/>
                    </a:ext>
                  </a:extLst>
                </a:gridCol>
              </a:tblGrid>
              <a:tr h="276354">
                <a:tc>
                  <a:txBody>
                    <a:bodyPr/>
                    <a:lstStyle/>
                    <a:p>
                      <a:r>
                        <a:rPr lang="hy-AM" dirty="0"/>
                        <a:t>բարձր</a:t>
                      </a:r>
                      <a:endParaRPr lang="en-A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dirty="0"/>
                        <a:t>հաճախ</a:t>
                      </a:r>
                      <a:endParaRPr lang="en-A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4505"/>
                  </a:ext>
                </a:extLst>
              </a:tr>
              <a:tr h="276354">
                <a:tc>
                  <a:txBody>
                    <a:bodyPr/>
                    <a:lstStyle/>
                    <a:p>
                      <a:r>
                        <a:rPr lang="hy-AM" dirty="0"/>
                        <a:t>միջին</a:t>
                      </a:r>
                      <a:endParaRPr lang="en-A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dirty="0"/>
                        <a:t>երբեմն</a:t>
                      </a:r>
                      <a:endParaRPr lang="en-A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509897"/>
                  </a:ext>
                </a:extLst>
              </a:tr>
              <a:tr h="276354">
                <a:tc>
                  <a:txBody>
                    <a:bodyPr/>
                    <a:lstStyle/>
                    <a:p>
                      <a:r>
                        <a:rPr lang="hy-AM" dirty="0"/>
                        <a:t>ցածր</a:t>
                      </a:r>
                      <a:endParaRPr lang="en-A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dirty="0"/>
                        <a:t>հազվադեպ</a:t>
                      </a:r>
                      <a:endParaRPr lang="en-A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879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561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C7550-AE50-0646-6426-14A02661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hy-AM" dirty="0"/>
              <a:t>Ռիսկերի ընդունելի լինել կամ չլինելը</a:t>
            </a:r>
            <a:endParaRPr lang="en-AM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7F67D-0F7B-C1F1-2909-AD336F2078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16</a:t>
            </a:fld>
            <a:endParaRPr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2B1ED6E-4A86-0048-68A9-18937FF2D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312680"/>
              </p:ext>
            </p:extLst>
          </p:nvPr>
        </p:nvGraphicFramePr>
        <p:xfrm>
          <a:off x="449817" y="1539240"/>
          <a:ext cx="827215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694">
                  <a:extLst>
                    <a:ext uri="{9D8B030D-6E8A-4147-A177-3AD203B41FA5}">
                      <a16:colId xmlns:a16="http://schemas.microsoft.com/office/drawing/2014/main" val="1291676561"/>
                    </a:ext>
                  </a:extLst>
                </a:gridCol>
                <a:gridCol w="6013458">
                  <a:extLst>
                    <a:ext uri="{9D8B030D-6E8A-4147-A177-3AD203B41FA5}">
                      <a16:colId xmlns:a16="http://schemas.microsoft.com/office/drawing/2014/main" val="3723460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y-AM" dirty="0"/>
                        <a:t>Ընդունելի ռիսկ </a:t>
                      </a:r>
                    </a:p>
                    <a:p>
                      <a:r>
                        <a:rPr lang="en-US" dirty="0"/>
                        <a:t>(2 </a:t>
                      </a:r>
                      <a:r>
                        <a:rPr lang="hy-AM" dirty="0"/>
                        <a:t>բալ</a:t>
                      </a:r>
                      <a:r>
                        <a:rPr lang="en-US" dirty="0"/>
                        <a:t>)</a:t>
                      </a:r>
                      <a:endParaRPr lang="en-A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dirty="0"/>
                        <a:t>Ռիսկի առաջացման աննշան հավանականություն, միայն նվազագույն </a:t>
                      </a:r>
                    </a:p>
                    <a:p>
                      <a:r>
                        <a:rPr lang="hy-AM" dirty="0"/>
                        <a:t>սպասվող վնասվածքներով (քերծվածքներ):</a:t>
                      </a:r>
                      <a:endParaRPr lang="en-A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282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y-AM" dirty="0"/>
                        <a:t>Միգուցե ընդունելի ռիսկ</a:t>
                      </a:r>
                    </a:p>
                    <a:p>
                      <a:r>
                        <a:rPr lang="en-US" dirty="0"/>
                        <a:t>(3-4 </a:t>
                      </a:r>
                      <a:r>
                        <a:rPr lang="hy-AM" dirty="0"/>
                        <a:t>բալ</a:t>
                      </a:r>
                      <a:r>
                        <a:rPr lang="en-US" dirty="0"/>
                        <a:t>)</a:t>
                      </a:r>
                      <a:r>
                        <a:rPr lang="hy-AM" dirty="0"/>
                        <a:t> </a:t>
                      </a:r>
                      <a:endParaRPr lang="en-A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dirty="0"/>
                        <a:t>Ռիսկը պետք է կառավարվի. Ռիսկի իրական հնարավորություն, որի արդյունքում վնասվածքները կարող են լինել միջինից (կպահանջվի առաջին օգնություն) մինչև ծանր (հոսպիտալացում) աստիճան.</a:t>
                      </a:r>
                      <a:endParaRPr lang="en-A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68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y-AM" dirty="0"/>
                        <a:t>Միգուցե ընդունելի ռիսկ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(5 </a:t>
                      </a:r>
                      <a:r>
                        <a:rPr lang="hy-AM" dirty="0"/>
                        <a:t>բալ</a:t>
                      </a:r>
                      <a:r>
                        <a:rPr lang="en-US" dirty="0"/>
                        <a:t>)</a:t>
                      </a:r>
                      <a:r>
                        <a:rPr lang="hy-AM" dirty="0"/>
                        <a:t> </a:t>
                      </a:r>
                      <a:endParaRPr lang="en-A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dirty="0"/>
                        <a:t>Ռիսկը ընդունելի է միայն այն դեպքում, եթե այն կառավարվի այնպես, որ հավանականության աստիճանը իջնի (առնվազն մինչև 3 կամ 4): Բարձրից մինչև ռիսկի առաջացման միջին հավանականությունը, որը կհանգեցնի կրիտիկական վնասվածքների և երկարատև հաշմանդամության հնարավորության։</a:t>
                      </a:r>
                      <a:endParaRPr lang="en-A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25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y-AM" dirty="0"/>
                        <a:t>Անընդունելի ռիսկ</a:t>
                      </a:r>
                      <a:endParaRPr lang="en-US" dirty="0"/>
                    </a:p>
                    <a:p>
                      <a:r>
                        <a:rPr lang="en-US" dirty="0"/>
                        <a:t>(6 </a:t>
                      </a:r>
                      <a:r>
                        <a:rPr lang="hy-AM" dirty="0"/>
                        <a:t>բալ</a:t>
                      </a:r>
                      <a:r>
                        <a:rPr lang="en-US" dirty="0"/>
                        <a:t>)</a:t>
                      </a:r>
                      <a:endParaRPr lang="en-A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dirty="0"/>
                        <a:t>Պետք է խուսափել ռիսկից. Ռիսկի մեծ հավանականություն կա, ինչը հանգեցնում է շատ լուրջ հետևանքների (կյանքին սպառնացող կամ կյանք փոխող վնասվածքներ և հնարավոր</a:t>
                      </a:r>
                      <a:r>
                        <a:rPr lang="en-US" dirty="0"/>
                        <a:t> </a:t>
                      </a:r>
                      <a:r>
                        <a:rPr lang="hy-AM" dirty="0"/>
                        <a:t>մահ</a:t>
                      </a:r>
                      <a:r>
                        <a:rPr lang="en-US" dirty="0"/>
                        <a:t>)</a:t>
                      </a:r>
                      <a:endParaRPr lang="en-A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289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08585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C7550-AE50-0646-6426-14A02661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dirty="0"/>
              <a:t>Ռիսկերի գնահատման օրինակ</a:t>
            </a:r>
            <a:endParaRPr lang="en-AM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7F67D-0F7B-C1F1-2909-AD336F2078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17</a:t>
            </a:fld>
            <a:endParaRPr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5D11BFE-9EF0-235D-A0E7-3C1D29654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243646"/>
              </p:ext>
            </p:extLst>
          </p:nvPr>
        </p:nvGraphicFramePr>
        <p:xfrm>
          <a:off x="449817" y="1298525"/>
          <a:ext cx="8018934" cy="4145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700">
                  <a:extLst>
                    <a:ext uri="{9D8B030D-6E8A-4147-A177-3AD203B41FA5}">
                      <a16:colId xmlns:a16="http://schemas.microsoft.com/office/drawing/2014/main" val="296207106"/>
                    </a:ext>
                  </a:extLst>
                </a:gridCol>
                <a:gridCol w="1139483">
                  <a:extLst>
                    <a:ext uri="{9D8B030D-6E8A-4147-A177-3AD203B41FA5}">
                      <a16:colId xmlns:a16="http://schemas.microsoft.com/office/drawing/2014/main" val="1331103952"/>
                    </a:ext>
                  </a:extLst>
                </a:gridCol>
                <a:gridCol w="1181686">
                  <a:extLst>
                    <a:ext uri="{9D8B030D-6E8A-4147-A177-3AD203B41FA5}">
                      <a16:colId xmlns:a16="http://schemas.microsoft.com/office/drawing/2014/main" val="1763512070"/>
                    </a:ext>
                  </a:extLst>
                </a:gridCol>
                <a:gridCol w="1237957">
                  <a:extLst>
                    <a:ext uri="{9D8B030D-6E8A-4147-A177-3AD203B41FA5}">
                      <a16:colId xmlns:a16="http://schemas.microsoft.com/office/drawing/2014/main" val="2271251580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2279803184"/>
                    </a:ext>
                  </a:extLst>
                </a:gridCol>
              </a:tblGrid>
              <a:tr h="568358">
                <a:tc>
                  <a:txBody>
                    <a:bodyPr/>
                    <a:lstStyle/>
                    <a:p>
                      <a:r>
                        <a:rPr lang="hy-AM" dirty="0"/>
                        <a:t>Ռիսկ</a:t>
                      </a:r>
                      <a:endParaRPr lang="en-AM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dirty="0"/>
                        <a:t>Լրջություն</a:t>
                      </a:r>
                      <a:endParaRPr lang="en-AM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dirty="0"/>
                        <a:t>Հավանա</a:t>
                      </a:r>
                      <a:r>
                        <a:rPr lang="en-US" dirty="0"/>
                        <a:t>-</a:t>
                      </a:r>
                      <a:r>
                        <a:rPr lang="hy-AM" dirty="0"/>
                        <a:t>կանություն</a:t>
                      </a:r>
                      <a:endParaRPr lang="en-AM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dirty="0"/>
                        <a:t>Ընդունելիություն</a:t>
                      </a:r>
                      <a:endParaRPr lang="en-AM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y-AM" dirty="0"/>
                        <a:t>Կառավարել թե խուսափել</a:t>
                      </a:r>
                      <a:endParaRPr lang="en-AM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4067956"/>
                  </a:ext>
                </a:extLst>
              </a:tr>
              <a:tr h="568358">
                <a:tc>
                  <a:txBody>
                    <a:bodyPr/>
                    <a:lstStyle/>
                    <a:p>
                      <a:r>
                        <a:rPr lang="hy-AM" dirty="0"/>
                        <a:t>Հյուրը կարող է կապտուկ ստանալ մեքենայի մեջ</a:t>
                      </a:r>
                      <a:endParaRPr lang="en-A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y-AM" dirty="0"/>
                        <a:t>կառավարել</a:t>
                      </a:r>
                      <a:endParaRPr lang="en-AM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4247378"/>
                  </a:ext>
                </a:extLst>
              </a:tr>
              <a:tr h="802388">
                <a:tc>
                  <a:txBody>
                    <a:bodyPr/>
                    <a:lstStyle/>
                    <a:p>
                      <a:r>
                        <a:rPr lang="hy-AM" dirty="0"/>
                        <a:t>Հյուրը կարող է ընկնել և լուրջ վնասվել տվյալ գործողությունը կատարելիս</a:t>
                      </a:r>
                      <a:endParaRPr lang="en-A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y-AM" dirty="0"/>
                        <a:t>կառավարել</a:t>
                      </a:r>
                      <a:endParaRPr lang="en-AM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3363761"/>
                  </a:ext>
                </a:extLst>
              </a:tr>
              <a:tr h="2206567">
                <a:tc>
                  <a:txBody>
                    <a:bodyPr/>
                    <a:lstStyle/>
                    <a:p>
                      <a:r>
                        <a:rPr lang="hy-AM" dirty="0"/>
                        <a:t>Արշավային արահետը բաղկացած է մեկ</a:t>
                      </a:r>
                    </a:p>
                    <a:p>
                      <a:r>
                        <a:rPr lang="hy-AM" dirty="0"/>
                        <a:t>չափազանց ռիսկային մասից, որը</a:t>
                      </a:r>
                    </a:p>
                    <a:p>
                      <a:r>
                        <a:rPr lang="hy-AM" dirty="0"/>
                        <a:t>չքարտեզագրված և մեկուսացված տարածքում է,</a:t>
                      </a:r>
                    </a:p>
                    <a:p>
                      <a:r>
                        <a:rPr lang="hy-AM" dirty="0"/>
                        <a:t>վտանգավոր</a:t>
                      </a:r>
                    </a:p>
                    <a:p>
                      <a:r>
                        <a:rPr lang="hy-AM" dirty="0"/>
                        <a:t>բուսական, կենդանական աշխարհով:</a:t>
                      </a:r>
                      <a:endParaRPr lang="en-A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y-AM" dirty="0"/>
                        <a:t>խուսափել</a:t>
                      </a:r>
                      <a:endParaRPr lang="en-AM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8359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27022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7F67D-0F7B-C1F1-2909-AD336F2078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18</a:t>
            </a:fld>
            <a:endParaRPr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E4CB2E-0B2C-E7D2-AA73-3437CF728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035133"/>
              </p:ext>
            </p:extLst>
          </p:nvPr>
        </p:nvGraphicFramePr>
        <p:xfrm>
          <a:off x="449817" y="166369"/>
          <a:ext cx="8004868" cy="643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826">
                  <a:extLst>
                    <a:ext uri="{9D8B030D-6E8A-4147-A177-3AD203B41FA5}">
                      <a16:colId xmlns:a16="http://schemas.microsoft.com/office/drawing/2014/main" val="3419011219"/>
                    </a:ext>
                  </a:extLst>
                </a:gridCol>
                <a:gridCol w="562708">
                  <a:extLst>
                    <a:ext uri="{9D8B030D-6E8A-4147-A177-3AD203B41FA5}">
                      <a16:colId xmlns:a16="http://schemas.microsoft.com/office/drawing/2014/main" val="1700630801"/>
                    </a:ext>
                  </a:extLst>
                </a:gridCol>
                <a:gridCol w="590843">
                  <a:extLst>
                    <a:ext uri="{9D8B030D-6E8A-4147-A177-3AD203B41FA5}">
                      <a16:colId xmlns:a16="http://schemas.microsoft.com/office/drawing/2014/main" val="1385419546"/>
                    </a:ext>
                  </a:extLst>
                </a:gridCol>
                <a:gridCol w="562708">
                  <a:extLst>
                    <a:ext uri="{9D8B030D-6E8A-4147-A177-3AD203B41FA5}">
                      <a16:colId xmlns:a16="http://schemas.microsoft.com/office/drawing/2014/main" val="1098266188"/>
                    </a:ext>
                  </a:extLst>
                </a:gridCol>
                <a:gridCol w="761063">
                  <a:extLst>
                    <a:ext uri="{9D8B030D-6E8A-4147-A177-3AD203B41FA5}">
                      <a16:colId xmlns:a16="http://schemas.microsoft.com/office/drawing/2014/main" val="13305591"/>
                    </a:ext>
                  </a:extLst>
                </a:gridCol>
                <a:gridCol w="1855527">
                  <a:extLst>
                    <a:ext uri="{9D8B030D-6E8A-4147-A177-3AD203B41FA5}">
                      <a16:colId xmlns:a16="http://schemas.microsoft.com/office/drawing/2014/main" val="242867088"/>
                    </a:ext>
                  </a:extLst>
                </a:gridCol>
                <a:gridCol w="450166">
                  <a:extLst>
                    <a:ext uri="{9D8B030D-6E8A-4147-A177-3AD203B41FA5}">
                      <a16:colId xmlns:a16="http://schemas.microsoft.com/office/drawing/2014/main" val="648596524"/>
                    </a:ext>
                  </a:extLst>
                </a:gridCol>
                <a:gridCol w="633047">
                  <a:extLst>
                    <a:ext uri="{9D8B030D-6E8A-4147-A177-3AD203B41FA5}">
                      <a16:colId xmlns:a16="http://schemas.microsoft.com/office/drawing/2014/main" val="792428783"/>
                    </a:ext>
                  </a:extLst>
                </a:gridCol>
                <a:gridCol w="618980">
                  <a:extLst>
                    <a:ext uri="{9D8B030D-6E8A-4147-A177-3AD203B41FA5}">
                      <a16:colId xmlns:a16="http://schemas.microsoft.com/office/drawing/2014/main" val="1020753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M" sz="110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y-AM" sz="1100" dirty="0"/>
                        <a:t>Առաջ</a:t>
                      </a:r>
                      <a:endParaRPr lang="en-AM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M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M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AM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AM" sz="11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y-AM" sz="1100" dirty="0"/>
                        <a:t>հետո</a:t>
                      </a:r>
                      <a:endParaRPr lang="en-AM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M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M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100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y-AM" sz="1100" dirty="0"/>
                        <a:t>Ռիսկ</a:t>
                      </a:r>
                      <a:endParaRPr lang="en-AM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/>
                        <a:t>Լրջություն</a:t>
                      </a:r>
                      <a:endParaRPr lang="en-AM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/>
                        <a:t>Հավանականություն</a:t>
                      </a:r>
                      <a:endParaRPr lang="en-AM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/>
                        <a:t>Ընդունելիություն</a:t>
                      </a:r>
                      <a:endParaRPr lang="en-AM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y-AM" sz="1100" dirty="0"/>
                        <a:t>Կառավարել թե խուսափել</a:t>
                      </a:r>
                      <a:endParaRPr lang="en-AM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y-AM" sz="1100" dirty="0"/>
                        <a:t>Ինչպես</a:t>
                      </a:r>
                      <a:endParaRPr lang="en-AM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/>
                        <a:t>Լրջություն</a:t>
                      </a:r>
                      <a:endParaRPr lang="en-AM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/>
                        <a:t>Հավանա</a:t>
                      </a:r>
                      <a:r>
                        <a:rPr lang="en-US" sz="1100" dirty="0"/>
                        <a:t>-</a:t>
                      </a:r>
                      <a:r>
                        <a:rPr lang="hy-AM" sz="1100" dirty="0"/>
                        <a:t>կանություն</a:t>
                      </a:r>
                      <a:endParaRPr lang="en-AM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/>
                        <a:t>Ընդունելիություն</a:t>
                      </a:r>
                      <a:endParaRPr lang="en-AM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846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y-AM" sz="1100" dirty="0"/>
                        <a:t>Հյուրը կարող է կապտուկ ստանալ մեքենայի մեջ</a:t>
                      </a:r>
                      <a:endParaRPr lang="en-AM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sz="11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sz="11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sz="11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y-AM" sz="1100" dirty="0"/>
                        <a:t>կառավարել</a:t>
                      </a:r>
                      <a:endParaRPr lang="en-AM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y-AM" sz="1100" dirty="0"/>
                        <a:t>Զբոսավարը հիշեցնում է բոլորին ամրագոտիները կապել</a:t>
                      </a:r>
                      <a:endParaRPr lang="en-AM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sz="11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sz="11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sz="11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66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y-AM" sz="1100" dirty="0"/>
                        <a:t>Հյուրը կարող է ընկնել և լուրջ վնասվել տվյալ գործողությունը կատարելիս</a:t>
                      </a:r>
                      <a:endParaRPr lang="en-AM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sz="11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sz="11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sz="11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y-AM" sz="1100" dirty="0"/>
                        <a:t>կառավարել</a:t>
                      </a:r>
                      <a:endParaRPr lang="en-AM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y-AM" sz="1100" dirty="0"/>
                        <a:t>Հմտությունների և փորձի պահանջները բացատրված են</a:t>
                      </a:r>
                    </a:p>
                    <a:p>
                      <a:r>
                        <a:rPr lang="hy-AM" sz="1100" dirty="0"/>
                        <a:t>զբոսաշրջիկներին </a:t>
                      </a:r>
                    </a:p>
                    <a:p>
                      <a:endParaRPr lang="hy-AM" sz="1100" dirty="0"/>
                    </a:p>
                    <a:p>
                      <a:r>
                        <a:rPr lang="hy-AM" sz="1100" dirty="0"/>
                        <a:t>Զբոսավարները տրամադրում են խորը տեսական</a:t>
                      </a:r>
                    </a:p>
                    <a:p>
                      <a:r>
                        <a:rPr lang="hy-AM" sz="1100" dirty="0"/>
                        <a:t>հրահանգներ և անվտանգության ճեպազրույցներ:</a:t>
                      </a:r>
                    </a:p>
                    <a:p>
                      <a:endParaRPr lang="hy-AM" sz="1100" dirty="0"/>
                    </a:p>
                    <a:p>
                      <a:r>
                        <a:rPr lang="hy-AM" sz="1100" dirty="0"/>
                        <a:t>Արտակարգ իրավիճակների մանրամասն պատրաստվածություն</a:t>
                      </a:r>
                    </a:p>
                    <a:p>
                      <a:r>
                        <a:rPr lang="hy-AM" sz="1100" dirty="0"/>
                        <a:t>Պլան (</a:t>
                      </a:r>
                      <a:r>
                        <a:rPr lang="en-US" sz="1100" dirty="0"/>
                        <a:t>EPP)</a:t>
                      </a:r>
                      <a:endParaRPr lang="en-AM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sz="11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sz="11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sz="11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7499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y-AM" sz="1100" dirty="0"/>
                        <a:t>Արշավային արահետը բաղկացած է մեկ</a:t>
                      </a:r>
                    </a:p>
                    <a:p>
                      <a:r>
                        <a:rPr lang="hy-AM" sz="1100" dirty="0"/>
                        <a:t>չափազանց ռիսկային մասից, որը</a:t>
                      </a:r>
                    </a:p>
                    <a:p>
                      <a:r>
                        <a:rPr lang="hy-AM" sz="1100" dirty="0"/>
                        <a:t>չքարտեզագրված և մեկուսացված տարածքում է,</a:t>
                      </a:r>
                    </a:p>
                    <a:p>
                      <a:r>
                        <a:rPr lang="hy-AM" sz="1100" dirty="0"/>
                        <a:t>վտանգավոր</a:t>
                      </a:r>
                    </a:p>
                    <a:p>
                      <a:r>
                        <a:rPr lang="hy-AM" sz="1100" dirty="0"/>
                        <a:t>բուսական, կենդանական աշխարհով:</a:t>
                      </a:r>
                      <a:endParaRPr lang="en-AM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sz="11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sz="11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M" sz="11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y-AM" sz="1100" dirty="0"/>
                        <a:t>խուսափել</a:t>
                      </a:r>
                      <a:endParaRPr lang="en-AM" sz="11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r>
                        <a:rPr lang="hy-AM" sz="1100" dirty="0"/>
                        <a:t>Վտանգավոր մասը դուրս է մնացել երթուղուց և փոխվել է դեպի ավելի երկար, բայց ոչ վտանգավոր ճանապարհ:</a:t>
                      </a:r>
                    </a:p>
                    <a:p>
                      <a:r>
                        <a:rPr lang="hy-AM" sz="1100" dirty="0"/>
                        <a:t>Անհրաժեշտ է նոր արշավային արահետի/երթուղու ռիսկի գնահատում:</a:t>
                      </a:r>
                      <a:endParaRPr lang="en-AM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M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M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M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702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1623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81F3B-8810-C057-79F8-29260681C5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7" y="1164119"/>
            <a:ext cx="8258084" cy="4106727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hy-AM" sz="1800" dirty="0"/>
              <a:t>Միշտ հետևեք անվտանգության հրահանգներին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hy-AM" sz="1800" dirty="0"/>
              <a:t>Դադարեցրեք տուրը, եթե ռիսկը վերահսկողությունից դուրս է, և անվտանգությունը հնարավոր չէ ապահովել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hy-AM" sz="1800" dirty="0"/>
              <a:t>Համոզված եղեք, որ տուրի մասնակիցները պահում են իրենց պատասխանատու կերպով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hy-AM" sz="1800" dirty="0"/>
              <a:t>Նախապես ստուգեք սարքավորումները և հանդերձանքը շրջագայության տեսակին համապատասխանության վերաբերյալ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hy-AM" sz="1800" dirty="0"/>
              <a:t>Տեղյակ եղեք արտակարգ իրավիճակների պատրաստության պլան(ներ)ին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hy-AM" sz="1800" dirty="0"/>
              <a:t>Համոզված եղեք, որ բոլոր զբոսաշրջիկները հետևում են ձեր տրված անվտանգության հրահանգներին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639DD6-C3E5-35D9-380F-E3E3EAB5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hy-AM" dirty="0"/>
              <a:t>Ընդհանուր առաջարկություններ զբոսավարներին</a:t>
            </a:r>
            <a:endParaRPr lang="en-AM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F47C7-40DC-CD05-2F8C-EF702AACA0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58071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87158" y="429605"/>
            <a:ext cx="6807297" cy="399142"/>
          </a:xfrm>
        </p:spPr>
        <p:txBody>
          <a:bodyPr/>
          <a:lstStyle/>
          <a:p>
            <a:pPr algn="ctr"/>
            <a:r>
              <a:rPr lang="hy-AM" sz="2600" dirty="0">
                <a:solidFill>
                  <a:srgbClr val="C00000"/>
                </a:solidFill>
                <a:ea typeface="+mj-lt"/>
                <a:cs typeface="+mj-lt"/>
              </a:rPr>
              <a:t>Հ</a:t>
            </a:r>
            <a:r>
              <a:rPr lang="en-US" sz="2600" dirty="0">
                <a:solidFill>
                  <a:srgbClr val="C00000"/>
                </a:solidFill>
                <a:ea typeface="+mj-lt"/>
                <a:cs typeface="+mj-lt"/>
              </a:rPr>
              <a:t>ա</a:t>
            </a:r>
            <a:r>
              <a:rPr lang="hy-AM" sz="2600" dirty="0">
                <a:solidFill>
                  <a:srgbClr val="C00000"/>
                </a:solidFill>
                <a:ea typeface="+mj-lt"/>
                <a:cs typeface="+mj-lt"/>
              </a:rPr>
              <a:t>կ</a:t>
            </a:r>
            <a:r>
              <a:rPr lang="en-US" sz="2600" dirty="0" err="1">
                <a:solidFill>
                  <a:srgbClr val="C00000"/>
                </a:solidFill>
                <a:ea typeface="+mj-lt"/>
                <a:cs typeface="+mj-lt"/>
              </a:rPr>
              <a:t>ի</a:t>
            </a:r>
            <a:r>
              <a:rPr lang="hy-AM" sz="2600" dirty="0">
                <a:solidFill>
                  <a:srgbClr val="C00000"/>
                </a:solidFill>
                <a:ea typeface="+mj-lt"/>
                <a:cs typeface="+mj-lt"/>
              </a:rPr>
              <a:t>րճ</a:t>
            </a:r>
            <a:r>
              <a:rPr lang="en-US" sz="2600" dirty="0">
                <a:solidFill>
                  <a:srgbClr val="C00000"/>
                </a:solidFill>
                <a:ea typeface="+mj-lt"/>
                <a:cs typeface="+mj-lt"/>
              </a:rPr>
              <a:t> </a:t>
            </a:r>
            <a:r>
              <a:rPr lang="hy-AM" sz="2600" dirty="0">
                <a:solidFill>
                  <a:srgbClr val="C00000"/>
                </a:solidFill>
                <a:ea typeface="+mj-lt"/>
                <a:cs typeface="+mj-lt"/>
              </a:rPr>
              <a:t>տ</a:t>
            </a:r>
            <a:r>
              <a:rPr lang="en-US" sz="2600" dirty="0">
                <a:solidFill>
                  <a:srgbClr val="C00000"/>
                </a:solidFill>
                <a:ea typeface="+mj-lt"/>
                <a:cs typeface="+mj-lt"/>
              </a:rPr>
              <a:t>ե</a:t>
            </a:r>
            <a:r>
              <a:rPr lang="hy-AM" sz="2600" dirty="0">
                <a:solidFill>
                  <a:srgbClr val="C00000"/>
                </a:solidFill>
                <a:ea typeface="+mj-lt"/>
                <a:cs typeface="+mj-lt"/>
              </a:rPr>
              <a:t>ղ</a:t>
            </a:r>
            <a:r>
              <a:rPr lang="en-US" sz="2600" dirty="0">
                <a:solidFill>
                  <a:srgbClr val="C00000"/>
                </a:solidFill>
                <a:ea typeface="+mj-lt"/>
                <a:cs typeface="+mj-lt"/>
              </a:rPr>
              <a:t>ե</a:t>
            </a:r>
            <a:r>
              <a:rPr lang="hy-AM" sz="2600" dirty="0">
                <a:solidFill>
                  <a:srgbClr val="C00000"/>
                </a:solidFill>
                <a:ea typeface="+mj-lt"/>
                <a:cs typeface="+mj-lt"/>
              </a:rPr>
              <a:t>կ</a:t>
            </a:r>
            <a:r>
              <a:rPr lang="en-US" sz="2600" dirty="0">
                <a:solidFill>
                  <a:srgbClr val="C00000"/>
                </a:solidFill>
                <a:ea typeface="+mj-lt"/>
                <a:cs typeface="+mj-lt"/>
              </a:rPr>
              <a:t>ա</a:t>
            </a:r>
            <a:r>
              <a:rPr lang="hy-AM" sz="2600" dirty="0">
                <a:solidFill>
                  <a:srgbClr val="C00000"/>
                </a:solidFill>
                <a:ea typeface="+mj-lt"/>
                <a:cs typeface="+mj-lt"/>
              </a:rPr>
              <a:t>տ</a:t>
            </a:r>
            <a:r>
              <a:rPr lang="en-US" sz="2600" dirty="0">
                <a:solidFill>
                  <a:srgbClr val="C00000"/>
                </a:solidFill>
                <a:ea typeface="+mj-lt"/>
                <a:cs typeface="+mj-lt"/>
              </a:rPr>
              <a:t>վ</a:t>
            </a:r>
            <a:r>
              <a:rPr lang="hy-AM" sz="2600" dirty="0">
                <a:solidFill>
                  <a:srgbClr val="C00000"/>
                </a:solidFill>
                <a:ea typeface="+mj-lt"/>
                <a:cs typeface="+mj-lt"/>
              </a:rPr>
              <a:t>ո</a:t>
            </a:r>
            <a:r>
              <a:rPr lang="en-US" sz="2600" dirty="0">
                <a:solidFill>
                  <a:srgbClr val="C00000"/>
                </a:solidFill>
                <a:ea typeface="+mj-lt"/>
                <a:cs typeface="+mj-lt"/>
              </a:rPr>
              <a:t>ւ</a:t>
            </a:r>
            <a:r>
              <a:rPr lang="hy-AM" sz="2600" dirty="0">
                <a:solidFill>
                  <a:srgbClr val="C00000"/>
                </a:solidFill>
                <a:ea typeface="+mj-lt"/>
                <a:cs typeface="+mj-lt"/>
              </a:rPr>
              <a:t>թ</a:t>
            </a:r>
            <a:r>
              <a:rPr lang="en-US" sz="2600" dirty="0">
                <a:solidFill>
                  <a:srgbClr val="C00000"/>
                </a:solidFill>
                <a:ea typeface="+mj-lt"/>
                <a:cs typeface="+mj-lt"/>
              </a:rPr>
              <a:t>յ</a:t>
            </a:r>
            <a:r>
              <a:rPr lang="hy-AM" sz="2600" dirty="0">
                <a:solidFill>
                  <a:srgbClr val="C00000"/>
                </a:solidFill>
                <a:ea typeface="+mj-lt"/>
                <a:cs typeface="+mj-lt"/>
              </a:rPr>
              <a:t>ո</a:t>
            </a:r>
            <a:r>
              <a:rPr lang="en-US" sz="2600" dirty="0">
                <a:solidFill>
                  <a:srgbClr val="C00000"/>
                </a:solidFill>
                <a:ea typeface="+mj-lt"/>
                <a:cs typeface="+mj-lt"/>
              </a:rPr>
              <a:t>ւ</a:t>
            </a:r>
            <a:r>
              <a:rPr lang="hy-AM" sz="2600" dirty="0">
                <a:solidFill>
                  <a:srgbClr val="C00000"/>
                </a:solidFill>
                <a:ea typeface="+mj-lt"/>
                <a:cs typeface="+mj-lt"/>
              </a:rPr>
              <a:t>ն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hy-AM" dirty="0"/>
              <a:t>Է</a:t>
            </a:r>
            <a:r>
              <a:rPr lang="en-US" dirty="0"/>
              <a:t>ջ</a:t>
            </a:r>
            <a:r>
              <a:rPr lang="en-GB" dirty="0"/>
              <a:t> </a:t>
            </a:r>
            <a:fld id="{3A8B5DB7-81A8-4ED4-916B-6B23CD603687}" type="slidenum">
              <a:rPr lang="en-GB" dirty="0" smtClean="0"/>
              <a:pPr/>
              <a:t>2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63204-A73D-4B47-9933-57C351A9B948}"/>
              </a:ext>
            </a:extLst>
          </p:cNvPr>
          <p:cNvSpPr txBox="1"/>
          <p:nvPr/>
        </p:nvSpPr>
        <p:spPr>
          <a:xfrm>
            <a:off x="712519" y="1001606"/>
            <a:ext cx="8211437" cy="3462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200000"/>
              </a:lnSpc>
              <a:buFont typeface="Wingdings"/>
              <a:buChar char="§"/>
            </a:pPr>
            <a:r>
              <a:rPr lang="hy-AM" sz="1600" b="1" dirty="0">
                <a:solidFill>
                  <a:srgbClr val="C00000"/>
                </a:solidFill>
                <a:ea typeface="+mn-lt"/>
                <a:cs typeface="+mn-lt"/>
              </a:rPr>
              <a:t>Ներածություն</a:t>
            </a:r>
          </a:p>
          <a:p>
            <a:pPr marL="285750" indent="-285750">
              <a:lnSpc>
                <a:spcPct val="200000"/>
              </a:lnSpc>
              <a:buFont typeface="Wingdings"/>
              <a:buChar char="§"/>
            </a:pPr>
            <a:r>
              <a:rPr lang="hy-AM" sz="1600" b="1" dirty="0">
                <a:solidFill>
                  <a:srgbClr val="C00000"/>
                </a:solidFill>
                <a:ea typeface="+mn-lt"/>
                <a:cs typeface="+mn-lt"/>
              </a:rPr>
              <a:t>Տուրիզմում անվտանգության համակարգերի հիմնական էլեմենտները</a:t>
            </a:r>
          </a:p>
          <a:p>
            <a:pPr marL="285750" indent="-285750">
              <a:lnSpc>
                <a:spcPct val="200000"/>
              </a:lnSpc>
              <a:buFont typeface="Wingdings"/>
              <a:buChar char="§"/>
            </a:pPr>
            <a:r>
              <a:rPr lang="hy-AM" sz="1600" b="1" dirty="0">
                <a:solidFill>
                  <a:srgbClr val="C00000"/>
                </a:solidFill>
                <a:ea typeface="+mn-lt"/>
                <a:cs typeface="+mn-lt"/>
              </a:rPr>
              <a:t>Հիմնական հասկացություններ և սահմանումներ</a:t>
            </a:r>
          </a:p>
          <a:p>
            <a:pPr marL="285750" indent="-285750">
              <a:lnSpc>
                <a:spcPct val="200000"/>
              </a:lnSpc>
              <a:buFont typeface="Wingdings"/>
              <a:buChar char="§"/>
            </a:pPr>
            <a:r>
              <a:rPr lang="hy-AM" sz="1600" b="1" dirty="0">
                <a:solidFill>
                  <a:srgbClr val="C00000"/>
                </a:solidFill>
                <a:ea typeface="+mn-lt"/>
                <a:cs typeface="+mn-lt"/>
              </a:rPr>
              <a:t>Ռիսկերի գործոնների բացահայտում</a:t>
            </a:r>
          </a:p>
          <a:p>
            <a:pPr marL="285750" indent="-285750">
              <a:lnSpc>
                <a:spcPct val="200000"/>
              </a:lnSpc>
              <a:buFont typeface="Wingdings"/>
              <a:buChar char="§"/>
            </a:pPr>
            <a:r>
              <a:rPr lang="hy-AM" sz="1600" b="1" dirty="0">
                <a:solidFill>
                  <a:srgbClr val="C00000"/>
                </a:solidFill>
                <a:ea typeface="+mn-lt"/>
                <a:cs typeface="+mn-lt"/>
              </a:rPr>
              <a:t>Ռիսկերի գնահատում</a:t>
            </a:r>
          </a:p>
          <a:p>
            <a:pPr marL="285750" indent="-285750">
              <a:lnSpc>
                <a:spcPct val="200000"/>
              </a:lnSpc>
              <a:buFont typeface="Wingdings"/>
              <a:buChar char="§"/>
            </a:pPr>
            <a:r>
              <a:rPr lang="hy-AM" sz="1600" b="1" dirty="0">
                <a:solidFill>
                  <a:srgbClr val="C00000"/>
                </a:solidFill>
                <a:ea typeface="+mn-lt"/>
                <a:cs typeface="+mn-lt"/>
              </a:rPr>
              <a:t>Ռիսկերի կանխարգելում, վերահսկում և մոնիտորինգ</a:t>
            </a:r>
          </a:p>
          <a:p>
            <a:pPr marL="285750" indent="-285750">
              <a:lnSpc>
                <a:spcPct val="200000"/>
              </a:lnSpc>
              <a:buFont typeface="Wingdings"/>
              <a:buChar char="§"/>
            </a:pPr>
            <a:endParaRPr lang="hy-AM" sz="1600" b="1" dirty="0">
              <a:solidFill>
                <a:srgbClr val="C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15744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81F3B-8810-C057-79F8-29260681C5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7" y="1164119"/>
            <a:ext cx="8258084" cy="4106727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hy-AM" sz="1800" b="1" dirty="0"/>
              <a:t>Բացատրեք</a:t>
            </a:r>
            <a:r>
              <a:rPr lang="hy-AM" sz="1800" dirty="0"/>
              <a:t> ձեր խմբի զբոսաշրջիկներին վտանգի հավանականությունը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hy-AM" sz="1800" b="1" dirty="0"/>
              <a:t>Փոխարինեք </a:t>
            </a:r>
            <a:r>
              <a:rPr lang="hy-AM" sz="1800" dirty="0"/>
              <a:t>վտանգավոր գործողությունները ավելի անվտանգներով (օրինակ՝ ընտրելով ավելին հարմարավետ ուղի)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hy-AM" sz="1800" b="1" dirty="0"/>
              <a:t>Վերացրեք</a:t>
            </a:r>
            <a:r>
              <a:rPr lang="hy-AM" sz="1800" dirty="0"/>
              <a:t> ռիսկը/վտանգը կամ գոնե նվազեցրեք այն (օրինակ՝ սպասելով հորդառատ անձրևի կամ ամպրոպի դադարին)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hy-AM" sz="1800" b="1" dirty="0"/>
              <a:t>Մեկուսացրեք </a:t>
            </a:r>
            <a:r>
              <a:rPr lang="hy-AM" sz="1800" dirty="0"/>
              <a:t>մարդկանց վտանգից (օրինակ՝ խումբը տեղափոխելով կամ պաշտպանություն կազմակերպելով)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hy-AM" sz="1800" b="1" dirty="0"/>
              <a:t>Փոխեք արագությունը</a:t>
            </a:r>
            <a:r>
              <a:rPr lang="hy-AM" sz="1800" dirty="0"/>
              <a:t>, երթուղին, հանդերձանքը և/կամ թեթևությունը (օրինակ՝ ձյան մեջ քայլեր անելով՝ ձեր խմբին արահետ ցույց տալու համար)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hy-AM" sz="1800" b="1" dirty="0"/>
              <a:t>Օգտագործեք</a:t>
            </a:r>
            <a:r>
              <a:rPr lang="hy-AM" sz="1800" dirty="0"/>
              <a:t> և ապահովեք անձնական պաշտպանիչ սարքավորումների օգտագործումը (</a:t>
            </a:r>
            <a:r>
              <a:rPr lang="en-US" sz="1800" dirty="0"/>
              <a:t>PPE)</a:t>
            </a:r>
            <a:endParaRPr lang="hy-AM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639DD6-C3E5-35D9-380F-E3E3EAB5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hy-AM" dirty="0"/>
              <a:t>Զբոսավարների համար հիմնական գործողությունները զբոսաշրջիկների անվտանգությունը կառավարելու համար</a:t>
            </a:r>
            <a:endParaRPr lang="en-AM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F47C7-40DC-CD05-2F8C-EF702AACA0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54119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White abstract background">
            <a:extLst>
              <a:ext uri="{FF2B5EF4-FFF2-40B4-BE49-F238E27FC236}">
                <a16:creationId xmlns:a16="http://schemas.microsoft.com/office/drawing/2014/main" id="{3E5D8A8D-D6AA-44EC-A20F-2403935B2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" r="29766" b="-3"/>
          <a:stretch/>
        </p:blipFill>
        <p:spPr>
          <a:xfrm>
            <a:off x="5159366" y="-66919"/>
            <a:ext cx="3984634" cy="6086312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F9E04DD-F477-4C3A-A403-2FE1E5CF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7" y="289867"/>
            <a:ext cx="5892257" cy="570669"/>
          </a:xfrm>
        </p:spPr>
        <p:txBody>
          <a:bodyPr/>
          <a:lstStyle/>
          <a:p>
            <a:r>
              <a:rPr lang="hy-AM" sz="2500" b="1" dirty="0">
                <a:solidFill>
                  <a:srgbClr val="C00000"/>
                </a:solidFill>
              </a:rPr>
              <a:t>Կարևոր է իմանալ</a:t>
            </a:r>
            <a:endParaRPr lang="en-US" sz="25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6C625-B4FD-44A6-8E22-3752BCF1C1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spcFirstLastPara="1" vert="horz" wrap="square" lIns="91440" tIns="45720" rIns="91440" bIns="45720" rtlCol="0" anchor="ctr" anchorCtr="0">
            <a:normAutofit fontScale="25000" lnSpcReduction="20000"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Calibri" panose="020F0502020204030204"/>
                <a:cs typeface="+mn-cs"/>
              </a:rPr>
              <a:t>Page </a:t>
            </a:r>
            <a:fld id="{3A8B5DB7-81A8-4ED4-916B-6B23CD603687}" type="slidenum">
              <a:rPr lang="en-US" sz="1200">
                <a:solidFill>
                  <a:srgbClr val="FFFFFF"/>
                </a:solidFill>
                <a:latin typeface="Calibri" panose="020F0502020204030204"/>
                <a:cs typeface="+mn-cs"/>
              </a:rPr>
              <a:pPr algn="r">
                <a:lnSpc>
                  <a:spcPct val="90000"/>
                </a:lnSpc>
                <a:spcAft>
                  <a:spcPts val="600"/>
                </a:spcAft>
                <a:defRPr/>
              </a:pPr>
              <a:t>21</a:t>
            </a:fld>
            <a:endParaRPr lang="en-US" sz="1200" dirty="0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B4F2FC-BF22-4F7C-8D99-30301FE458C6}"/>
              </a:ext>
            </a:extLst>
          </p:cNvPr>
          <p:cNvSpPr txBox="1">
            <a:spLocks/>
          </p:cNvSpPr>
          <p:nvPr/>
        </p:nvSpPr>
        <p:spPr>
          <a:xfrm>
            <a:off x="283564" y="1217321"/>
            <a:ext cx="8669733" cy="466062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  <a:buClr>
                <a:srgbClr val="C00000"/>
              </a:buClr>
            </a:pPr>
            <a:r>
              <a:rPr lang="hy-AM" sz="2000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Տուրիստական ընկերությունները յուրաքանչյուր տուրի համար պետք է պատրաստեն 3 պլան.</a:t>
            </a:r>
          </a:p>
          <a:p>
            <a:pPr marL="342900" indent="-34290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y-AM" sz="2000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Շրջագայության պլան (նախնական գործառնական պլան, պլան Ա):</a:t>
            </a:r>
          </a:p>
          <a:p>
            <a:pPr marL="342900" indent="-34290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y-AM" sz="2000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Արտակարգ իրավիճակների պլան (պահուստային պլան, պլան Բ)</a:t>
            </a:r>
          </a:p>
          <a:p>
            <a:pPr marL="342900" indent="-34290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y-AM" sz="2000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Արտակարգ իրավիճակների պատրաստության պլան</a:t>
            </a: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  <a:buClr>
                <a:srgbClr val="C00000"/>
              </a:buClr>
            </a:pPr>
            <a:r>
              <a:rPr lang="hy-AM" sz="2000" i="1" dirty="0">
                <a:cs typeface="Times New Roman" panose="02020603050405020304" pitchFamily="18" charset="0"/>
              </a:rPr>
              <a:t>Օրինակ՝ </a:t>
            </a: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  <a:buClr>
                <a:srgbClr val="C00000"/>
              </a:buClr>
            </a:pPr>
            <a:r>
              <a:rPr lang="hy-AM" sz="2000" i="1" dirty="0">
                <a:cs typeface="Times New Roman" panose="02020603050405020304" pitchFamily="18" charset="0"/>
              </a:rPr>
              <a:t>Պլան ա – ձիարշավ</a:t>
            </a: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  <a:buClr>
                <a:srgbClr val="C00000"/>
              </a:buClr>
            </a:pPr>
            <a:r>
              <a:rPr lang="hy-AM" sz="2000" i="1" dirty="0">
                <a:cs typeface="Times New Roman" panose="02020603050405020304" pitchFamily="18" charset="0"/>
              </a:rPr>
              <a:t>Պլան բ – վատ եղանակի դեպքում, ֆոլկլորային համերգ վրանում</a:t>
            </a:r>
            <a:endParaRPr lang="en-US" sz="2000" i="1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1494575D-7294-4E48-98A1-7EC8E053DE42}"/>
              </a:ext>
            </a:extLst>
          </p:cNvPr>
          <p:cNvSpPr txBox="1">
            <a:spLocks/>
          </p:cNvSpPr>
          <p:nvPr/>
        </p:nvSpPr>
        <p:spPr>
          <a:xfrm>
            <a:off x="449817" y="6509162"/>
            <a:ext cx="450850" cy="12311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y-AM" sz="900" dirty="0"/>
              <a:t>Է</a:t>
            </a:r>
            <a:r>
              <a:rPr lang="en-US" sz="900" dirty="0"/>
              <a:t>ջ</a:t>
            </a:r>
            <a:r>
              <a:rPr lang="en-GB" sz="900" dirty="0"/>
              <a:t> </a:t>
            </a:r>
            <a:fld id="{3A8B5DB7-81A8-4ED4-916B-6B23CD603687}" type="slidenum">
              <a:rPr lang="en-GB" sz="900" smtClean="0"/>
              <a:pPr/>
              <a:t>21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94596956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A3D8C-25D1-45AC-8601-D0FE86273D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7" y="1361292"/>
            <a:ext cx="8384693" cy="3786443"/>
          </a:xfrm>
        </p:spPr>
        <p:txBody>
          <a:bodyPr/>
          <a:lstStyle/>
          <a:p>
            <a:pPr marL="342900" lvl="1" indent="-342900">
              <a:buFont typeface="+mj-lt"/>
              <a:buAutoNum type="arabicPeriod"/>
            </a:pPr>
            <a:r>
              <a:rPr lang="hy-AM" dirty="0"/>
              <a:t>Ստանդարտ գործառնական ընթացակարգ (</a:t>
            </a:r>
            <a:r>
              <a:rPr lang="en-US" dirty="0"/>
              <a:t>SOP) </a:t>
            </a:r>
            <a:r>
              <a:rPr lang="hy-AM" dirty="0"/>
              <a:t>Էքսկուրսավարների համար</a:t>
            </a:r>
          </a:p>
          <a:p>
            <a:pPr marL="342900" lvl="1" indent="-342900">
              <a:buFont typeface="+mj-lt"/>
              <a:buAutoNum type="arabicPeriod"/>
            </a:pPr>
            <a:r>
              <a:rPr lang="hy-AM" dirty="0"/>
              <a:t>Նմուշ. </a:t>
            </a:r>
            <a:r>
              <a:rPr lang="en-US" dirty="0"/>
              <a:t>SOP </a:t>
            </a:r>
            <a:r>
              <a:rPr lang="hy-AM" dirty="0"/>
              <a:t>շրջագայության մի մասի համար</a:t>
            </a:r>
          </a:p>
          <a:p>
            <a:pPr marL="342900" lvl="1" indent="-342900">
              <a:buFont typeface="+mj-lt"/>
              <a:buAutoNum type="arabicPeriod"/>
            </a:pPr>
            <a:r>
              <a:rPr lang="hy-AM" dirty="0"/>
              <a:t>Արտակարգ իրավիճակների պատրաստության պլան</a:t>
            </a:r>
          </a:p>
          <a:p>
            <a:pPr marL="342900" lvl="1" indent="-342900">
              <a:buFont typeface="+mj-lt"/>
              <a:buAutoNum type="arabicPeriod"/>
            </a:pPr>
            <a:r>
              <a:rPr lang="hy-AM" dirty="0"/>
              <a:t>Նմուշ. Արտակարգ իրավիճակների ճանապարհային քարտեզ</a:t>
            </a:r>
          </a:p>
          <a:p>
            <a:pPr marL="342900" lvl="1" indent="-342900">
              <a:buFont typeface="+mj-lt"/>
              <a:buAutoNum type="arabicPeriod"/>
            </a:pPr>
            <a:r>
              <a:rPr lang="hy-AM" dirty="0"/>
              <a:t>Միջադեպի մասին հաղորդում</a:t>
            </a:r>
          </a:p>
          <a:p>
            <a:pPr marL="342900" lvl="1" indent="-342900">
              <a:buFont typeface="+mj-lt"/>
              <a:buAutoNum type="arabicPeriod"/>
            </a:pPr>
            <a:r>
              <a:rPr lang="hy-AM" dirty="0"/>
              <a:t>Նմուշ. Միջադեպի հաշվետվության ձև</a:t>
            </a:r>
          </a:p>
          <a:p>
            <a:pPr marL="342900" lvl="1" indent="-342900">
              <a:buFont typeface="+mj-lt"/>
              <a:buAutoNum type="arabicPeriod"/>
            </a:pPr>
            <a:r>
              <a:rPr lang="hy-AM" dirty="0"/>
              <a:t>Նմուշ. Ճանապարհորդության համար իրերի և սարքավորումների ցանկ</a:t>
            </a:r>
          </a:p>
          <a:p>
            <a:pPr marL="342900" lvl="1" indent="-342900">
              <a:buFont typeface="+mj-lt"/>
              <a:buAutoNum type="arabicPeriod"/>
            </a:pPr>
            <a:r>
              <a:rPr lang="hy-AM" dirty="0"/>
              <a:t>Նմուշ՝ Ճանապարհորդության ժամանակացույց/պլանավորում</a:t>
            </a:r>
          </a:p>
          <a:p>
            <a:pPr marL="342900" lvl="1" indent="-342900">
              <a:buFont typeface="+mj-lt"/>
              <a:buAutoNum type="arabicPeriod"/>
            </a:pPr>
            <a:r>
              <a:rPr lang="hy-AM" dirty="0"/>
              <a:t>Նմուշ. Զբոսաշրջիկների ցուցակ</a:t>
            </a:r>
          </a:p>
          <a:p>
            <a:pPr marL="342900" lvl="1" indent="-342900">
              <a:buFont typeface="+mj-lt"/>
              <a:buAutoNum type="arabicPeriod"/>
            </a:pPr>
            <a:r>
              <a:rPr lang="hy-AM" dirty="0"/>
              <a:t>Նմուշ. Զբոսաշրջային տրանսպորտի անվտանգության ստուգման ձևաթուղթ</a:t>
            </a:r>
          </a:p>
          <a:p>
            <a:pPr marL="342900" lvl="1" indent="-342900">
              <a:buFont typeface="+mj-lt"/>
              <a:buAutoNum type="arabicPeriod"/>
            </a:pPr>
            <a:r>
              <a:rPr lang="hy-AM" dirty="0"/>
              <a:t>Նմուշ. Հյուրանոցի/հյուրատան անվտանգության ստուգման ձևաթուղթ</a:t>
            </a:r>
          </a:p>
          <a:p>
            <a:pPr marL="342900" lvl="1" indent="-342900">
              <a:buFont typeface="+mj-lt"/>
              <a:buAutoNum type="arabicPeriod"/>
            </a:pPr>
            <a:r>
              <a:rPr lang="hy-AM" dirty="0"/>
              <a:t>Նմուշ. Անվտանգության ստուգում էքսկուրսիայի ժամանակ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38E5E8-67BA-472F-87DF-AE6566B9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dirty="0">
                <a:solidFill>
                  <a:srgbClr val="C00000"/>
                </a:solidFill>
                <a:ea typeface="+mn-lt"/>
                <a:cs typeface="+mn-lt"/>
              </a:rPr>
              <a:t>Ռիսկերի կանխարգելում, վերահսկում և մոնիտորինգ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0819-FB5B-459D-9AD7-F505D85551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Page </a:t>
            </a:r>
            <a:fld id="{00000000-1234-1234-1234-123412341234}" type="slidenum">
              <a:rPr lang="en-US" smtClean="0"/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83082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CF17FC-170B-6B47-E86B-643C78156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71500" indent="-342900">
              <a:buFont typeface="+mj-lt"/>
              <a:buAutoNum type="arabicPeriod"/>
            </a:pPr>
            <a:r>
              <a:rPr lang="hy-AM" dirty="0"/>
              <a:t>Ստեղծեք շրջագայության մի տարբերակ և հաշվարկեք ռիսկերը</a:t>
            </a:r>
          </a:p>
          <a:p>
            <a:pPr marL="571500" indent="-342900">
              <a:buFont typeface="+mj-lt"/>
              <a:buAutoNum type="arabicPeriod"/>
            </a:pPr>
            <a:r>
              <a:rPr lang="hy-AM" dirty="0"/>
              <a:t>Կազմեք ռիսկերի կառավարման պլան իր տարբերակներով</a:t>
            </a:r>
          </a:p>
          <a:p>
            <a:endParaRPr lang="en-AM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B1267D-F59C-E098-8051-08B4AFF4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Խմբային աշխատանք</a:t>
            </a:r>
            <a:endParaRPr lang="en-AM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D0E0B-BEFC-4E8D-2C96-FE7478433C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21334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16"/>
          <p:cNvSpPr txBox="1">
            <a:spLocks noGrp="1"/>
          </p:cNvSpPr>
          <p:nvPr>
            <p:ph type="title"/>
          </p:nvPr>
        </p:nvSpPr>
        <p:spPr>
          <a:xfrm>
            <a:off x="272727" y="2108354"/>
            <a:ext cx="7971711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 err="1"/>
              <a:t>Շնորհակալություն</a:t>
            </a:r>
            <a:br>
              <a:rPr lang="en-US" dirty="0"/>
            </a:br>
            <a:r>
              <a:rPr lang="en-US" dirty="0" err="1"/>
              <a:t>Հարցեր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6D2D5D-BD91-2973-4C47-B311C6EB2B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y-AM" dirty="0"/>
              <a:t>Անվտանգությունը ճանապարհորդության կենսական բաղադրիչն է:</a:t>
            </a:r>
          </a:p>
          <a:p>
            <a:r>
              <a:rPr lang="hy-AM" dirty="0"/>
              <a:t>Ճանապարհորդներն ավելի ու ավելի են գիտակցում արտերկրում անվտանգությանը առնչվող ռիսկերը և դրանց կառավարումը երկրի ընտրության կարևոր չափանիշ է։</a:t>
            </a:r>
          </a:p>
          <a:p>
            <a:r>
              <a:rPr lang="hy-AM" dirty="0"/>
              <a:t>Ահա թե ինչու միջազգային շրջագայություն օպերատորներն ավելի ու ավելի պահանջկոտ են դառնում տեղական մատակարարներից անվտանգության պրակտիկայի նկատմամբ։</a:t>
            </a:r>
          </a:p>
          <a:p>
            <a:pPr marL="514350" indent="-285750">
              <a:buFontTx/>
              <a:buChar char="-"/>
            </a:pPr>
            <a:r>
              <a:rPr lang="hy-AM" i="1" dirty="0"/>
              <a:t>Տրավկո և այլ։</a:t>
            </a:r>
          </a:p>
          <a:p>
            <a:pPr marL="514350" indent="-285750">
              <a:buFontTx/>
              <a:buChar char="-"/>
            </a:pPr>
            <a:r>
              <a:rPr lang="hy-AM" i="1" dirty="0"/>
              <a:t>Տեղական օպերատորների դեպքեր</a:t>
            </a:r>
            <a:endParaRPr lang="en-AM" i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222D7A7-108D-A91E-33A7-6AEBFEA4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Տուրիզմը և անվտանգությունը</a:t>
            </a:r>
            <a:endParaRPr lang="en-AM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B35CE-D336-12B3-F26D-F6375BF8D1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88333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6D2D5D-BD91-2973-4C47-B311C6EB2B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7" y="1136204"/>
            <a:ext cx="8201813" cy="4251717"/>
          </a:xfrm>
        </p:spPr>
        <p:txBody>
          <a:bodyPr/>
          <a:lstStyle/>
          <a:p>
            <a:r>
              <a:rPr lang="hy-AM" b="1" dirty="0"/>
              <a:t>Տուրիստի երկիր /որտեղից է նա գալիս/</a:t>
            </a:r>
          </a:p>
          <a:p>
            <a:r>
              <a:rPr lang="hy-AM" dirty="0"/>
              <a:t>Օրենքներ, կանոններ, ոստիկանություն, անվտանգության ծառայություններ, բժշկական հաստատություններ և ապահովագրական ընկերություններ</a:t>
            </a:r>
          </a:p>
          <a:p>
            <a:endParaRPr lang="hy-AM" b="1" dirty="0"/>
          </a:p>
          <a:p>
            <a:r>
              <a:rPr lang="hy-AM" b="1" dirty="0"/>
              <a:t>Միջազգային և տեղական ոչ կառավարական կազմակերպություններ և զբոսաշրջային ասոցիացիաներ </a:t>
            </a:r>
          </a:p>
          <a:p>
            <a:r>
              <a:rPr lang="hy-AM" dirty="0"/>
              <a:t>Որոնողափրկարարական խմբեր, զբոսաշրջային ասոցիացիաներ</a:t>
            </a:r>
          </a:p>
          <a:p>
            <a:endParaRPr lang="hy-AM" b="1" dirty="0"/>
          </a:p>
          <a:p>
            <a:r>
              <a:rPr lang="hy-AM" b="1" dirty="0"/>
              <a:t>Միջազգային տուրիստական գործակալություններ</a:t>
            </a:r>
          </a:p>
          <a:p>
            <a:r>
              <a:rPr lang="hy-AM" dirty="0"/>
              <a:t>Ռիսկերի և անվտանգության կառավարման համակարգեր, ապահովագրություններ</a:t>
            </a:r>
          </a:p>
          <a:p>
            <a:endParaRPr lang="hy-AM" b="1" dirty="0"/>
          </a:p>
          <a:p>
            <a:r>
              <a:rPr lang="hy-AM" b="1" dirty="0"/>
              <a:t>Զբոսաշրջիկ</a:t>
            </a:r>
          </a:p>
          <a:p>
            <a:r>
              <a:rPr lang="hy-AM" dirty="0"/>
              <a:t>Առողջական վիճակ, հմտություններ և տեղեկացվածություն (օրինակ՝ սարքավորումներ օգտագործելու կարողություն)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222D7A7-108D-A91E-33A7-6AEBFEA4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dirty="0">
                <a:solidFill>
                  <a:srgbClr val="C00000"/>
                </a:solidFill>
                <a:ea typeface="+mn-lt"/>
                <a:cs typeface="+mn-lt"/>
              </a:rPr>
              <a:t>Տուրիզմում անվտանգության համակարգերի հիմնական էլեմենտները</a:t>
            </a:r>
            <a:endParaRPr lang="en-AM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B35CE-D336-12B3-F26D-F6375BF8D1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295430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6D2D5D-BD91-2973-4C47-B311C6EB2B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7" y="1361292"/>
            <a:ext cx="8201813" cy="4251717"/>
          </a:xfrm>
        </p:spPr>
        <p:txBody>
          <a:bodyPr/>
          <a:lstStyle/>
          <a:p>
            <a:r>
              <a:rPr lang="hy-AM" b="1" dirty="0"/>
              <a:t>Էքսկուրսավարներ</a:t>
            </a:r>
          </a:p>
          <a:p>
            <a:r>
              <a:rPr lang="hy-AM" dirty="0"/>
              <a:t>Առողջական վիճակ, մասնագիտական հմտություններ և կարողություններ</a:t>
            </a:r>
          </a:p>
          <a:p>
            <a:endParaRPr lang="hy-AM" b="1" dirty="0"/>
          </a:p>
          <a:p>
            <a:r>
              <a:rPr lang="hy-AM" b="1" dirty="0"/>
              <a:t>Տուրօպերատորներ</a:t>
            </a:r>
          </a:p>
          <a:p>
            <a:r>
              <a:rPr lang="hy-AM" dirty="0"/>
              <a:t>Առողջական վիճակ, մասնագիտական հմտություններ և կարողություններ</a:t>
            </a:r>
          </a:p>
          <a:p>
            <a:endParaRPr lang="hy-AM" dirty="0"/>
          </a:p>
          <a:p>
            <a:r>
              <a:rPr lang="hy-AM" b="1" dirty="0"/>
              <a:t>Հյուրընկալող երկիր</a:t>
            </a:r>
          </a:p>
          <a:p>
            <a:r>
              <a:rPr lang="hy-AM" dirty="0"/>
              <a:t>Օրենքներ, Կանոններ, Ոստիկանություն, Անվտանգության ծառայություններ, Պետական բժշկական հաստատություններ և ապահովագրական ընկերություններ</a:t>
            </a:r>
            <a:endParaRPr lang="en-AM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222D7A7-108D-A91E-33A7-6AEBFEA4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dirty="0">
                <a:solidFill>
                  <a:srgbClr val="C00000"/>
                </a:solidFill>
                <a:ea typeface="+mn-lt"/>
                <a:cs typeface="+mn-lt"/>
              </a:rPr>
              <a:t>Տուրիզմում անվտանգության համակարգերի հիմնական էլեմենտները</a:t>
            </a:r>
            <a:endParaRPr lang="en-AM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B35CE-D336-12B3-F26D-F6375BF8D1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364861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6D2D5D-BD91-2973-4C47-B311C6EB2B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093" y="840787"/>
            <a:ext cx="8201813" cy="4898832"/>
          </a:xfrm>
        </p:spPr>
        <p:txBody>
          <a:bodyPr/>
          <a:lstStyle/>
          <a:p>
            <a:r>
              <a:rPr lang="hy-AM" b="1" dirty="0"/>
              <a:t>Վտանգ </a:t>
            </a:r>
          </a:p>
          <a:p>
            <a:r>
              <a:rPr lang="hy-AM" dirty="0"/>
              <a:t>Վնասի հնարավոր աղբյուր, որը կարող է վտանգել մարդկանց առողջությունն ու անվտանգությունը: Վտանգները կարող են լինել ռիսկի գործոններ և կարող են առաջանալ բնության, մարդկանց կամ առարկաների ցանկացած տեսակի գործունեության արդյունքում:</a:t>
            </a:r>
            <a:endParaRPr lang="hy-AM" b="1" dirty="0"/>
          </a:p>
          <a:p>
            <a:r>
              <a:rPr lang="hy-AM" b="1" dirty="0"/>
              <a:t>Ռիսկ </a:t>
            </a:r>
          </a:p>
          <a:p>
            <a:r>
              <a:rPr lang="hy-AM" dirty="0"/>
              <a:t>ռիսկը հավանականությունն է, որ անձը (անձիք) կարող է վնասվել, եթե ենթարկվում է վտանգի: Այս քննարկման շրջանակներում ռիսկը գնահատվում է միայն զբոսաշրջիկների/հաճախորդների և անձնակազմի առողջության և անվտանգության համատեքստում:</a:t>
            </a:r>
          </a:p>
          <a:p>
            <a:r>
              <a:rPr lang="hy-AM" b="1" dirty="0"/>
              <a:t>Ռիսկերի կառավարում </a:t>
            </a:r>
          </a:p>
          <a:p>
            <a:r>
              <a:rPr lang="hy-AM" dirty="0"/>
              <a:t>միջոցառումների մի շարք, որոնք ուղղված են ռիսկի հավանականության նվազեցմանը, վտանգավոր իրավիճակները կամ դրանց հետևանքների տեղի ունենալու հավանականության նվազեցմանը։ Ռիսկերի կառավարումը բաղկացած է 3 հիմնական քայլերից՝</a:t>
            </a:r>
          </a:p>
          <a:p>
            <a:pPr lvl="1"/>
            <a:r>
              <a:rPr lang="hy-AM" dirty="0"/>
              <a:t>Ռիսկի գործոնների բացահայտում</a:t>
            </a:r>
          </a:p>
          <a:p>
            <a:pPr lvl="1"/>
            <a:r>
              <a:rPr lang="hy-AM" dirty="0"/>
              <a:t>Ռիսկերի գնահատում </a:t>
            </a:r>
          </a:p>
          <a:p>
            <a:pPr lvl="1"/>
            <a:r>
              <a:rPr lang="hy-AM" dirty="0"/>
              <a:t>Ռիսկերի կանխարգելում, վերահսկում և մոնիտորինգ</a:t>
            </a:r>
            <a:endParaRPr lang="en-AM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222D7A7-108D-A91E-33A7-6AEBFEA4F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7" y="320284"/>
            <a:ext cx="8567183" cy="369034"/>
          </a:xfrm>
        </p:spPr>
        <p:txBody>
          <a:bodyPr/>
          <a:lstStyle/>
          <a:p>
            <a:pPr algn="ctr"/>
            <a:r>
              <a:rPr lang="hy-AM" dirty="0">
                <a:solidFill>
                  <a:srgbClr val="C00000"/>
                </a:solidFill>
                <a:ea typeface="+mn-lt"/>
                <a:cs typeface="+mn-lt"/>
              </a:rPr>
              <a:t>Հիմնական հասկացություններ և սահմանումներ</a:t>
            </a:r>
            <a:endParaRPr lang="en-AM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B35CE-D336-12B3-F26D-F6375BF8D1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067799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6D2D5D-BD91-2973-4C47-B311C6EB2B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093" y="840787"/>
            <a:ext cx="8201813" cy="4898832"/>
          </a:xfrm>
        </p:spPr>
        <p:txBody>
          <a:bodyPr/>
          <a:lstStyle/>
          <a:p>
            <a:r>
              <a:rPr lang="hy-AM" b="1" dirty="0"/>
              <a:t>Դժբախտ պատահար </a:t>
            </a:r>
          </a:p>
          <a:p>
            <a:r>
              <a:rPr lang="hy-AM" dirty="0"/>
              <a:t>չնախատեսված և անկանխատեսելի իրադարձություն, որը հանգեցնում է մահվան, հիվանդության, վնասվածքի կամ այլ վնասի</a:t>
            </a:r>
          </a:p>
          <a:p>
            <a:r>
              <a:rPr lang="hy-AM" b="1" dirty="0"/>
              <a:t>Միջադեպ </a:t>
            </a:r>
          </a:p>
          <a:p>
            <a:r>
              <a:rPr lang="hy-AM" dirty="0"/>
              <a:t>իրադարձություն է, որը տանում է դեպի վթար կամ կարող է հանգեցնել վթարի</a:t>
            </a:r>
          </a:p>
          <a:p>
            <a:endParaRPr lang="hy-AM" dirty="0"/>
          </a:p>
          <a:p>
            <a:r>
              <a:rPr lang="hy-AM" b="1" dirty="0"/>
              <a:t>Ընդունելի ռիսկեր</a:t>
            </a:r>
            <a:r>
              <a:rPr lang="hy-AM" dirty="0"/>
              <a:t> </a:t>
            </a:r>
          </a:p>
          <a:p>
            <a:r>
              <a:rPr lang="hy-AM" dirty="0"/>
              <a:t>պոտենցիալ վտանգներ (ռիսկի գործոններ), որոնք ակնկալվում և ընդունվում են որպես կոնկրետ շրջագայության հիմնական երթուղու մաս: Որպես կանոն, այդ ռիսկերը նախկինում բացահայտված են, գնահատվել և որոշվել են ընդունելի: Ընդունելի ռիսկերը մեղմացվում կամ վերահսկվում են կոնկրետ միջոցառումներով։</a:t>
            </a:r>
          </a:p>
          <a:p>
            <a:r>
              <a:rPr lang="hy-AM" b="1" dirty="0"/>
              <a:t>Ճանապարհորդություն</a:t>
            </a:r>
          </a:p>
          <a:p>
            <a:r>
              <a:rPr lang="hy-AM" b="1" dirty="0"/>
              <a:t>Տուրիստական գրասենյակ</a:t>
            </a:r>
          </a:p>
          <a:p>
            <a:r>
              <a:rPr lang="hy-AM" b="1" dirty="0"/>
              <a:t>Զբոսաշրջիկ</a:t>
            </a:r>
          </a:p>
          <a:p>
            <a:r>
              <a:rPr lang="hy-AM" b="1" dirty="0"/>
              <a:t>Աշխատակից</a:t>
            </a:r>
          </a:p>
          <a:p>
            <a:endParaRPr lang="hy-AM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222D7A7-108D-A91E-33A7-6AEBFEA4F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7" y="320284"/>
            <a:ext cx="8567183" cy="369034"/>
          </a:xfrm>
        </p:spPr>
        <p:txBody>
          <a:bodyPr/>
          <a:lstStyle/>
          <a:p>
            <a:pPr algn="ctr"/>
            <a:r>
              <a:rPr lang="hy-AM" dirty="0">
                <a:solidFill>
                  <a:srgbClr val="C00000"/>
                </a:solidFill>
                <a:ea typeface="+mn-lt"/>
                <a:cs typeface="+mn-lt"/>
              </a:rPr>
              <a:t>Հիմնական հասկացություններ և սահմանումներ</a:t>
            </a:r>
            <a:endParaRPr lang="en-AM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B35CE-D336-12B3-F26D-F6375BF8D1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027289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A3D8C-25D1-45AC-8601-D0FE86273D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1" indent="-342900">
              <a:buFont typeface="+mj-lt"/>
              <a:buAutoNum type="arabicPeriod"/>
            </a:pPr>
            <a:r>
              <a:rPr lang="hy-AM" dirty="0"/>
              <a:t>Ռիսկի տեսակները</a:t>
            </a:r>
          </a:p>
          <a:p>
            <a:pPr marL="342900" lvl="1" indent="-342900">
              <a:buFont typeface="+mj-lt"/>
              <a:buAutoNum type="arabicPeriod"/>
            </a:pPr>
            <a:r>
              <a:rPr lang="hy-AM" dirty="0"/>
              <a:t>Զբոսաշրջության ծառայություններում ռիսկերի կատեգորիաները</a:t>
            </a:r>
          </a:p>
          <a:p>
            <a:pPr marL="342900" lvl="1" indent="-342900">
              <a:buFont typeface="+mj-lt"/>
              <a:buAutoNum type="arabicPeriod"/>
            </a:pPr>
            <a:r>
              <a:rPr lang="hy-AM" dirty="0"/>
              <a:t>Քաղաքային էքսկուրսիայի ընթացքում հնարավոր ռիսկի գործոնները</a:t>
            </a:r>
          </a:p>
          <a:p>
            <a:pPr marL="342900" lvl="1" indent="-342900">
              <a:buFont typeface="+mj-lt"/>
              <a:buAutoNum type="arabicPeriod"/>
            </a:pPr>
            <a:r>
              <a:rPr lang="hy-AM" dirty="0"/>
              <a:t>Հնարավոր ռիսկի գործոններ լեռնային էքսկուրսիայի ժամանակ</a:t>
            </a:r>
          </a:p>
          <a:p>
            <a:pPr marL="342900" lvl="1" indent="-342900">
              <a:buFont typeface="+mj-lt"/>
              <a:buAutoNum type="arabicPeriod"/>
            </a:pPr>
            <a:r>
              <a:rPr lang="hy-AM" dirty="0"/>
              <a:t>Ռիսկերի ազդեցությունը զբոսաշրջության փուլերի զարգացման վրա</a:t>
            </a:r>
          </a:p>
          <a:p>
            <a:pPr marL="342900" lvl="1" indent="-342900">
              <a:buFont typeface="+mj-lt"/>
              <a:buAutoNum type="arabicPeriod"/>
            </a:pPr>
            <a:r>
              <a:rPr lang="hy-AM" dirty="0"/>
              <a:t>Ճանաչել ռիսկերը՝ նոր էքսկուրսիա մշակելիս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38E5E8-67BA-472F-87DF-AE6566B9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hy-AM" dirty="0"/>
              <a:t>Ռիսկի գործոնների բացահայտում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0819-FB5B-459D-9AD7-F505D85551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Page </a:t>
            </a:r>
            <a:fld id="{00000000-1234-1234-1234-123412341234}" type="slidenum">
              <a:rPr lang="en-US" smtClean="0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570270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A6E36-36A6-6FCB-4EE4-ADAC8DDF1E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9</a:t>
            </a:fld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607AA1-3A29-017E-F498-C523F567B128}"/>
              </a:ext>
            </a:extLst>
          </p:cNvPr>
          <p:cNvGrpSpPr/>
          <p:nvPr/>
        </p:nvGrpSpPr>
        <p:grpSpPr>
          <a:xfrm>
            <a:off x="253218" y="0"/>
            <a:ext cx="8539091" cy="6779496"/>
            <a:chOff x="253218" y="0"/>
            <a:chExt cx="8539091" cy="677949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E75918-C295-73DF-95C8-BA468F5FF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218" y="0"/>
              <a:ext cx="7970199" cy="677949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D8D2F3-3473-0A34-70B3-067C7EAE1E97}"/>
                </a:ext>
              </a:extLst>
            </p:cNvPr>
            <p:cNvSpPr txBox="1"/>
            <p:nvPr/>
          </p:nvSpPr>
          <p:spPr>
            <a:xfrm>
              <a:off x="548640" y="1434905"/>
              <a:ext cx="2658794" cy="307777"/>
            </a:xfrm>
            <a:prstGeom prst="rect">
              <a:avLst/>
            </a:prstGeom>
            <a:solidFill>
              <a:srgbClr val="29AAE1"/>
            </a:solidFill>
          </p:spPr>
          <p:txBody>
            <a:bodyPr wrap="square" rtlCol="0">
              <a:spAutoFit/>
            </a:bodyPr>
            <a:lstStyle/>
            <a:p>
              <a:r>
                <a:rPr lang="hy-AM" dirty="0"/>
                <a:t>Տեղանք - տարածք</a:t>
              </a:r>
              <a:endParaRPr lang="en-AM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FF1321-2D51-133C-A052-FB47B32DE461}"/>
                </a:ext>
              </a:extLst>
            </p:cNvPr>
            <p:cNvSpPr txBox="1"/>
            <p:nvPr/>
          </p:nvSpPr>
          <p:spPr>
            <a:xfrm>
              <a:off x="3384133" y="127557"/>
              <a:ext cx="5408176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y-AM" dirty="0"/>
                <a:t>Ջերմաստիճանը: Արդյոք շատ շոգ/ցուրտ/խոնավ է</a:t>
              </a:r>
            </a:p>
            <a:p>
              <a:r>
                <a:rPr lang="hy-AM" dirty="0"/>
                <a:t>Պայմաններ. Ինչպիսին է ճանապարհի/գետի/արահետի վիճակը</a:t>
              </a:r>
            </a:p>
            <a:p>
              <a:r>
                <a:rPr lang="hy-AM" dirty="0"/>
                <a:t>Օրվա ժամանակը. Շուտով մթնում է, թե ոչ</a:t>
              </a:r>
            </a:p>
            <a:p>
              <a:r>
                <a:rPr lang="hy-AM" dirty="0"/>
                <a:t>Եղանակ. Կան կանխատեսվող փոթորիկներ, ջրհեղեղներ:</a:t>
              </a:r>
            </a:p>
            <a:p>
              <a:r>
                <a:rPr lang="hy-AM" dirty="0"/>
                <a:t>Բնություն. կան արդյոք վտանգավոր կամ վայրի կենդանիներ,</a:t>
              </a:r>
            </a:p>
            <a:p>
              <a:r>
                <a:rPr lang="hy-AM" dirty="0"/>
                <a:t>միջատներ</a:t>
              </a:r>
              <a:endParaRPr lang="en-AM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EC23FB-04A0-A95E-F4C2-5D2284348B64}"/>
                </a:ext>
              </a:extLst>
            </p:cNvPr>
            <p:cNvSpPr txBox="1"/>
            <p:nvPr/>
          </p:nvSpPr>
          <p:spPr>
            <a:xfrm>
              <a:off x="548640" y="3840480"/>
              <a:ext cx="2546252" cy="307777"/>
            </a:xfrm>
            <a:prstGeom prst="rect">
              <a:avLst/>
            </a:prstGeom>
            <a:solidFill>
              <a:srgbClr val="8FC73E"/>
            </a:solidFill>
          </p:spPr>
          <p:txBody>
            <a:bodyPr wrap="square" rtlCol="0">
              <a:spAutoFit/>
            </a:bodyPr>
            <a:lstStyle/>
            <a:p>
              <a:r>
                <a:rPr lang="hy-AM" dirty="0"/>
                <a:t>Խմբային դինամիկա</a:t>
              </a:r>
              <a:endParaRPr lang="en-AM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8CC44B-8210-C5B0-3625-490958A0B354}"/>
                </a:ext>
              </a:extLst>
            </p:cNvPr>
            <p:cNvSpPr txBox="1"/>
            <p:nvPr/>
          </p:nvSpPr>
          <p:spPr>
            <a:xfrm>
              <a:off x="3384133" y="2393930"/>
              <a:ext cx="5211227" cy="16004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y-AM" dirty="0"/>
                <a:t>Խմբի չափը տվյալ գործունեության համար (օրինակ՝ անվտանգ է արդյոք մեծ խումբ ռաֆտինգի համար, գետի ուժեղ հոսանքի դեպքում)</a:t>
              </a:r>
            </a:p>
            <a:p>
              <a:r>
                <a:rPr lang="hy-AM" dirty="0"/>
                <a:t>Անձնական առողջություն և կարողություն՝ խմբի բոլոր անդամները բավարար չափով պատրաստված են և կարող են մասնակցել գործողությանը: Կան արդյոք որևէ հատուկ բժշկական պահանջներ։</a:t>
              </a:r>
              <a:endParaRPr lang="en-AM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B13EF3-570A-C6AA-5508-C3A8615800C1}"/>
                </a:ext>
              </a:extLst>
            </p:cNvPr>
            <p:cNvSpPr txBox="1"/>
            <p:nvPr/>
          </p:nvSpPr>
          <p:spPr>
            <a:xfrm>
              <a:off x="3384133" y="4819528"/>
              <a:ext cx="4937409" cy="16004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y-AM" dirty="0"/>
                <a:t>Սարքավորումներ գործողության համար. կան արդյոք բավարար սարքավորումներ բոլորի համար: օր. փրկարար բաճկոններ, ձիավարություն</a:t>
              </a:r>
            </a:p>
            <a:p>
              <a:r>
                <a:rPr lang="hy-AM" dirty="0"/>
                <a:t>հեմլետներ... Սարքավորումը լավ վիճակում է, թե ոչ, կան</a:t>
              </a:r>
            </a:p>
            <a:p>
              <a:r>
                <a:rPr lang="hy-AM" dirty="0"/>
                <a:t>համապատասխան չափեր զբոսաշրջիկների համար։</a:t>
              </a:r>
            </a:p>
            <a:p>
              <a:r>
                <a:rPr lang="hy-AM" dirty="0"/>
                <a:t>Տրանսպորտ. արդյոք մեքենաներն անվտանգ են: Առաջին օգնության տուփեր կան, թե ոչ։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E5C88F-6CA2-6771-ACB9-F64A25B67356}"/>
                </a:ext>
              </a:extLst>
            </p:cNvPr>
            <p:cNvSpPr txBox="1"/>
            <p:nvPr/>
          </p:nvSpPr>
          <p:spPr>
            <a:xfrm>
              <a:off x="548640" y="6443003"/>
              <a:ext cx="1927274" cy="307777"/>
            </a:xfrm>
            <a:prstGeom prst="rect">
              <a:avLst/>
            </a:prstGeom>
            <a:solidFill>
              <a:srgbClr val="278591"/>
            </a:solidFill>
          </p:spPr>
          <p:txBody>
            <a:bodyPr wrap="square" rtlCol="0">
              <a:spAutoFit/>
            </a:bodyPr>
            <a:lstStyle/>
            <a:p>
              <a:r>
                <a:rPr lang="hy-AM" dirty="0"/>
                <a:t>Սարքավորումներ</a:t>
              </a:r>
              <a:endParaRPr lang="en-AM" dirty="0"/>
            </a:p>
          </p:txBody>
        </p:sp>
      </p:grpSp>
    </p:spTree>
    <p:extLst>
      <p:ext uri="{BB962C8B-B14F-4D97-AF65-F5344CB8AC3E}">
        <p14:creationId xmlns:p14="http://schemas.microsoft.com/office/powerpoint/2010/main" val="217311547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 English">
  <a:themeElements>
    <a:clrScheme name="Benutzerdefiniert 47">
      <a:dk1>
        <a:srgbClr val="000000"/>
      </a:dk1>
      <a:lt1>
        <a:srgbClr val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754FA02DCA72488A894E436BA3344B" ma:contentTypeVersion="13" ma:contentTypeDescription="Create a new document." ma:contentTypeScope="" ma:versionID="4bfff95c1f8507a82bd7ebb35ae14af0">
  <xsd:schema xmlns:xsd="http://www.w3.org/2001/XMLSchema" xmlns:xs="http://www.w3.org/2001/XMLSchema" xmlns:p="http://schemas.microsoft.com/office/2006/metadata/properties" xmlns:ns2="3b4ddbec-3349-4c85-93f9-32bd5c8d2b43" xmlns:ns3="d48a697e-fd98-49a0-85bc-f2587ce56d60" targetNamespace="http://schemas.microsoft.com/office/2006/metadata/properties" ma:root="true" ma:fieldsID="2e8cb34a5616b476352fbf6e5591a7f4" ns2:_="" ns3:_="">
    <xsd:import namespace="3b4ddbec-3349-4c85-93f9-32bd5c8d2b43"/>
    <xsd:import namespace="d48a697e-fd98-49a0-85bc-f2587ce56d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ddbec-3349-4c85-93f9-32bd5c8d2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8a697e-fd98-49a0-85bc-f2587ce56d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E0DB37-9E54-42D7-8452-AD1DE6149E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ddbec-3349-4c85-93f9-32bd5c8d2b43"/>
    <ds:schemaRef ds:uri="d48a697e-fd98-49a0-85bc-f2587ce56d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6FF7B3-734B-41AA-AB0E-37D6CDECDC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E7B9D6-5F22-47C3-8853-9E2045ACC7E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48a697e-fd98-49a0-85bc-f2587ce56d60"/>
    <ds:schemaRef ds:uri="3b4ddbec-3349-4c85-93f9-32bd5c8d2b4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1757</Words>
  <Application>Microsoft Macintosh PowerPoint</Application>
  <PresentationFormat>On-screen Show (4:3)</PresentationFormat>
  <Paragraphs>306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Academy</vt:lpstr>
      <vt:lpstr>Arial</vt:lpstr>
      <vt:lpstr>Calibri</vt:lpstr>
      <vt:lpstr>GHEA Grapalat</vt:lpstr>
      <vt:lpstr>Noto Sans Symbols</vt:lpstr>
      <vt:lpstr>Wingdings</vt:lpstr>
      <vt:lpstr>Master English</vt:lpstr>
      <vt:lpstr>PowerPoint Presentation</vt:lpstr>
      <vt:lpstr>Հակիրճ տեղեկատվություն</vt:lpstr>
      <vt:lpstr>Տուրիզմը և անվտանգությունը</vt:lpstr>
      <vt:lpstr>Տուրիզմում անվտանգության համակարգերի հիմնական էլեմենտները</vt:lpstr>
      <vt:lpstr>Տուրիզմում անվտանգության համակարգերի հիմնական էլեմենտները</vt:lpstr>
      <vt:lpstr>Հիմնական հասկացություններ և սահմանումներ</vt:lpstr>
      <vt:lpstr>Հիմնական հասկացություններ և սահմանումներ</vt:lpstr>
      <vt:lpstr>Ռիսկի գործոնների բացահայտում</vt:lpstr>
      <vt:lpstr>PowerPoint Presentation</vt:lpstr>
      <vt:lpstr>Զբոսաշրջության ծառայություններում ռիսկերի կատեգորիաները</vt:lpstr>
      <vt:lpstr>Գործունեության օրինակներ ըստ ռիսկի կատեգորիաների</vt:lpstr>
      <vt:lpstr>Քաղաքային էքսկուրսիայի հնարավոր ռիսկային գործոնները. </vt:lpstr>
      <vt:lpstr>Լեռնային էքսկուրսիայի հնարավոր ռիսկային գործոնները. </vt:lpstr>
      <vt:lpstr>Ինչ գործողություններ է պետք ձեռնարկել ռիսկերի կառավարման համար</vt:lpstr>
      <vt:lpstr>Ռիսկերի գնահատման մատրիցա</vt:lpstr>
      <vt:lpstr>Ռիսկերի ընդունելի լինել կամ չլինելը</vt:lpstr>
      <vt:lpstr>Ռիսկերի գնահատման օրինակ</vt:lpstr>
      <vt:lpstr>PowerPoint Presentation</vt:lpstr>
      <vt:lpstr>Ընդհանուր առաջարկություններ զբոսավարներին</vt:lpstr>
      <vt:lpstr>Զբոսավարների համար հիմնական գործողությունները զբոսաշրջիկների անվտանգությունը կառավարելու համար</vt:lpstr>
      <vt:lpstr>Կարևոր է իմանալ</vt:lpstr>
      <vt:lpstr>Ռիսկերի կանխարգելում, վերահսկում և մոնիտորինգ</vt:lpstr>
      <vt:lpstr>Խմբային աշխատանք</vt:lpstr>
      <vt:lpstr>Շնորհակալություն Հարցեր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Yulia Stakyan</dc:creator>
  <cp:lastModifiedBy>Microsoft Office User</cp:lastModifiedBy>
  <cp:revision>69</cp:revision>
  <cp:lastPrinted>2021-10-12T08:20:47Z</cp:lastPrinted>
  <dcterms:modified xsi:type="dcterms:W3CDTF">2022-06-28T23:48:17Z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0x0101009F754FA02DCA72488A894E436BA3344B</vt:lpwstr>
  </property>
</Properties>
</file>