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5" r:id="rId4"/>
  </p:sldMasterIdLst>
  <p:notesMasterIdLst>
    <p:notesMasterId r:id="rId26"/>
  </p:notesMasterIdLst>
  <p:sldIdLst>
    <p:sldId id="256" r:id="rId5"/>
    <p:sldId id="679" r:id="rId6"/>
    <p:sldId id="716" r:id="rId7"/>
    <p:sldId id="717" r:id="rId8"/>
    <p:sldId id="710" r:id="rId9"/>
    <p:sldId id="718" r:id="rId10"/>
    <p:sldId id="719" r:id="rId11"/>
    <p:sldId id="715" r:id="rId12"/>
    <p:sldId id="720" r:id="rId13"/>
    <p:sldId id="721" r:id="rId14"/>
    <p:sldId id="723" r:id="rId15"/>
    <p:sldId id="722" r:id="rId16"/>
    <p:sldId id="712" r:id="rId17"/>
    <p:sldId id="724" r:id="rId18"/>
    <p:sldId id="726" r:id="rId19"/>
    <p:sldId id="725" r:id="rId20"/>
    <p:sldId id="713" r:id="rId21"/>
    <p:sldId id="714" r:id="rId22"/>
    <p:sldId id="690" r:id="rId23"/>
    <p:sldId id="727" r:id="rId24"/>
    <p:sldId id="291" r:id="rId25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tuni, Sirvard GIZ AM" initials="ASGA" lastIdx="14" clrIdx="0">
    <p:extLst>
      <p:ext uri="{19B8F6BF-5375-455C-9EA6-DF929625EA0E}">
        <p15:presenceInfo xmlns:p15="http://schemas.microsoft.com/office/powerpoint/2012/main" userId="S::sirvard.amatuni@giz.de::a4a8be08-e9d3-4c96-8318-27a5ea6f60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7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2006"/>
  </p:normalViewPr>
  <p:slideViewPr>
    <p:cSldViewPr snapToGrid="0">
      <p:cViewPr varScale="1">
        <p:scale>
          <a:sx n="91" d="100"/>
          <a:sy n="91" d="100"/>
        </p:scale>
        <p:origin x="22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0" name="Google Shape;940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them a few situations that happened in real life and ask for solutions:</a:t>
            </a:r>
          </a:p>
          <a:p>
            <a:pPr>
              <a:buAutoNum type="arabicPeriod"/>
            </a:pPr>
            <a:r>
              <a:rPr lang="en-US" dirty="0"/>
              <a:t>The guy that exposed himself</a:t>
            </a:r>
          </a:p>
          <a:p>
            <a:pPr>
              <a:buAutoNum type="arabicPeriod"/>
            </a:pPr>
            <a:r>
              <a:rPr lang="en-US" dirty="0"/>
              <a:t>Naked Russian tourist in the lobby at night</a:t>
            </a:r>
          </a:p>
          <a:p>
            <a:pPr>
              <a:buAutoNum type="arabicPeriod"/>
            </a:pPr>
            <a:r>
              <a:rPr lang="en-US" dirty="0"/>
              <a:t>Abel’s case</a:t>
            </a:r>
          </a:p>
          <a:p>
            <a:pPr>
              <a:buAutoNum type="arabicPeriod"/>
            </a:pPr>
            <a:r>
              <a:rPr lang="en-US" dirty="0"/>
              <a:t>The guy that claimed HSK stole his money</a:t>
            </a:r>
          </a:p>
          <a:p>
            <a:pPr>
              <a:buAutoNum type="arabicPeriod"/>
            </a:pPr>
            <a:r>
              <a:rPr lang="en-US" dirty="0"/>
              <a:t>The guy that was high and had a lot of drugs in his room.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547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/>
              <a:t>Պարկինգ </a:t>
            </a:r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4215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/>
              <a:t>Պարկինգ </a:t>
            </a:r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188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3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/>
              <a:t>Լրացնում ենք խաղի ընթացքում տեղում</a:t>
            </a:r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88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/>
              <a:t>Լրացնում ենք խաղի ընթացքում տեղում</a:t>
            </a:r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38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/>
              <a:t>Լրացնում ենք խաղի ընթացքում տեղում</a:t>
            </a:r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090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/>
              <a:t>Լրացնում ենք խաղի ընթացքում տեղում</a:t>
            </a:r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540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/>
              <a:t>Լրացնում ենք խաղի ընթացքում տեղում</a:t>
            </a:r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555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/>
              <a:t>Լրացնում ենք խաղի ընթացքում տեղում</a:t>
            </a:r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16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/>
              <a:t>Լրացնում ենք խաղի ընթացքում տեղում</a:t>
            </a:r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931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y-AM" dirty="0"/>
              <a:t>Լրացնում ենք խաղի ընթացքում տեղում</a:t>
            </a:r>
            <a:endParaRPr lang="en-A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63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gi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alternative">
  <p:cSld name="Title, alternativ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5369094" y="4886964"/>
            <a:ext cx="3647908" cy="297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6F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699852" y="3700611"/>
            <a:ext cx="7970837" cy="7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699852" y="2532972"/>
            <a:ext cx="7971711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123144" y="165103"/>
            <a:ext cx="3783013" cy="1340924"/>
            <a:chOff x="4846637" y="119557"/>
            <a:chExt cx="3783013" cy="1005693"/>
          </a:xfrm>
        </p:grpSpPr>
        <p:sp>
          <p:nvSpPr>
            <p:cNvPr id="24" name="Google Shape;24;p2"/>
            <p:cNvSpPr/>
            <p:nvPr/>
          </p:nvSpPr>
          <p:spPr>
            <a:xfrm>
              <a:off x="4846637" y="119557"/>
              <a:ext cx="3783013" cy="1003198"/>
            </a:xfrm>
            <a:custGeom>
              <a:avLst/>
              <a:gdLst/>
              <a:ahLst/>
              <a:cxnLst/>
              <a:rect l="l" t="t" r="r" b="b"/>
              <a:pathLst>
                <a:path w="6644156" h="1761930" extrusionOk="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23" r="-223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920060" y="119557"/>
              <a:ext cx="1036212" cy="1005693"/>
            </a:xfrm>
            <a:custGeom>
              <a:avLst/>
              <a:gdLst/>
              <a:ahLst/>
              <a:cxnLst/>
              <a:rect l="l" t="t" r="r" b="b"/>
              <a:pathLst>
                <a:path w="1978500" h="1920227" extrusionOk="0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10197" y="119557"/>
              <a:ext cx="508146" cy="477657"/>
            </a:xfrm>
            <a:custGeom>
              <a:avLst/>
              <a:gdLst/>
              <a:ahLst/>
              <a:cxnLst/>
              <a:rect l="l" t="t" r="r" b="b"/>
              <a:pathLst>
                <a:path w="970232" h="912018" extrusionOk="0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7164646" y="119557"/>
              <a:ext cx="951008" cy="481890"/>
            </a:xfrm>
            <a:custGeom>
              <a:avLst/>
              <a:gdLst/>
              <a:ahLst/>
              <a:cxnLst/>
              <a:rect l="l" t="t" r="r" b="b"/>
              <a:pathLst>
                <a:path w="1815814" h="920101" extrusionOk="0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920060" y="119557"/>
              <a:ext cx="2146640" cy="1005693"/>
            </a:xfrm>
            <a:custGeom>
              <a:avLst/>
              <a:gdLst/>
              <a:ahLst/>
              <a:cxnLst/>
              <a:rect l="l" t="t" r="r" b="b"/>
              <a:pathLst>
                <a:path w="4098704" h="1920227" extrusionOk="0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2805E23-074F-4C00-8033-F63451970F3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2" y="5003928"/>
            <a:ext cx="2410946" cy="997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, white">
  <p:cSld name="Intermediate slide, whit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835701" y="2734835"/>
            <a:ext cx="7472602" cy="51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ctr" anchorCtr="0">
            <a:spAutoFit/>
          </a:bodyPr>
          <a:lstStyle>
            <a:lvl1pPr lv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, photo">
  <p:cSld name="Intermediate slide, photo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>
            <a:spLocks noGrp="1"/>
          </p:cNvSpPr>
          <p:nvPr>
            <p:ph type="pic" idx="2"/>
          </p:nvPr>
        </p:nvSpPr>
        <p:spPr>
          <a:xfrm>
            <a:off x="123144" y="165104"/>
            <a:ext cx="8893865" cy="596865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07" name="Google Shape;207;p18"/>
          <p:cNvCxnSpPr/>
          <p:nvPr/>
        </p:nvCxnSpPr>
        <p:spPr>
          <a:xfrm>
            <a:off x="4572000" y="1244600"/>
            <a:ext cx="0" cy="9144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miter lim="800000"/>
            <a:headEnd type="none" w="sm" len="sm"/>
            <a:tailEnd type="triangle" w="lg" len="lg"/>
          </a:ln>
        </p:spPr>
      </p:cxnSp>
      <p:sp>
        <p:nvSpPr>
          <p:cNvPr id="208" name="Google Shape;208;p18"/>
          <p:cNvSpPr txBox="1">
            <a:spLocks noGrp="1"/>
          </p:cNvSpPr>
          <p:nvPr>
            <p:ph type="title"/>
          </p:nvPr>
        </p:nvSpPr>
        <p:spPr>
          <a:xfrm>
            <a:off x="123144" y="2093676"/>
            <a:ext cx="8893865" cy="4040085"/>
          </a:xfrm>
          <a:prstGeom prst="rect">
            <a:avLst/>
          </a:prstGeom>
          <a:blipFill rotWithShape="1">
            <a:blip r:embed="rId2">
              <a:alphaModFix amt="80000"/>
            </a:blip>
            <a:stretch>
              <a:fillRect l="-9" r="-8"/>
            </a:stretch>
          </a:blipFill>
          <a:ln>
            <a:noFill/>
          </a:ln>
        </p:spPr>
        <p:txBody>
          <a:bodyPr spcFirstLastPara="1" wrap="square" lIns="1199850" tIns="0" rIns="95975" bIns="9118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9" name="Google Shape;209;p18" descr="Ein Bild, das Wand, Gebäud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7031" y="1966807"/>
            <a:ext cx="1246909" cy="114715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8"/>
          <p:cNvSpPr/>
          <p:nvPr/>
        </p:nvSpPr>
        <p:spPr>
          <a:xfrm>
            <a:off x="4092747" y="170890"/>
            <a:ext cx="1476375" cy="100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Click on this icon to insert a new photo.</a:t>
            </a: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5501868" y="170891"/>
            <a:ext cx="1476375" cy="56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Reset the slide.</a:t>
            </a:r>
            <a:endParaRPr/>
          </a:p>
        </p:txBody>
      </p:sp>
      <p:sp>
        <p:nvSpPr>
          <p:cNvPr id="212" name="Google Shape;212;p18"/>
          <p:cNvSpPr/>
          <p:nvPr/>
        </p:nvSpPr>
        <p:spPr>
          <a:xfrm>
            <a:off x="7261861" y="170887"/>
            <a:ext cx="1863194" cy="12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Where necessary, change the section using the ‘Crop’ function.</a:t>
            </a:r>
            <a:endParaRPr/>
          </a:p>
        </p:txBody>
      </p:sp>
      <p:sp>
        <p:nvSpPr>
          <p:cNvPr id="213" name="Google Shape;213;p18"/>
          <p:cNvSpPr txBox="1"/>
          <p:nvPr/>
        </p:nvSpPr>
        <p:spPr>
          <a:xfrm>
            <a:off x="-3784225" y="237071"/>
            <a:ext cx="3723106" cy="12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image above transparent section.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Delete image by pressing the DEL key.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small icon in centre of page.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photo.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‘Home / Reset ’.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If required, edit the section under ‘Format/Crop ’.</a:t>
            </a:r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8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7" name="Google Shape;217;p18" descr="Ein Bild, das Screensho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l="50418" r="36621"/>
          <a:stretch/>
        </p:blipFill>
        <p:spPr>
          <a:xfrm>
            <a:off x="7497555" y="1029491"/>
            <a:ext cx="387893" cy="787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18"/>
          <p:cNvGrpSpPr/>
          <p:nvPr/>
        </p:nvGrpSpPr>
        <p:grpSpPr>
          <a:xfrm>
            <a:off x="5604600" y="1034680"/>
            <a:ext cx="1588101" cy="866995"/>
            <a:chOff x="5604594" y="1459908"/>
            <a:chExt cx="1588101" cy="650246"/>
          </a:xfrm>
        </p:grpSpPr>
        <p:pic>
          <p:nvPicPr>
            <p:cNvPr id="219" name="Google Shape;219;p18" descr="Ein Bild, das Screenshot enthält.&#10;&#10;Automatisch generierte Beschreibu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18"/>
            <p:cNvSpPr/>
            <p:nvPr/>
          </p:nvSpPr>
          <p:spPr>
            <a:xfrm>
              <a:off x="6631396" y="1739890"/>
              <a:ext cx="482357" cy="179961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18"/>
          <p:cNvSpPr/>
          <p:nvPr/>
        </p:nvSpPr>
        <p:spPr>
          <a:xfrm>
            <a:off x="7530036" y="1279688"/>
            <a:ext cx="334720" cy="450849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with one column">
  <p:cSld name="Text slide, with one colum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>
            <a:spLocks noGrp="1"/>
          </p:cNvSpPr>
          <p:nvPr>
            <p:ph type="body" idx="1"/>
          </p:nvPr>
        </p:nvSpPr>
        <p:spPr>
          <a:xfrm>
            <a:off x="449818" y="1361301"/>
            <a:ext cx="4122182" cy="466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title"/>
          </p:nvPr>
        </p:nvSpPr>
        <p:spPr>
          <a:xfrm>
            <a:off x="449820" y="320287"/>
            <a:ext cx="856718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1 photo">
  <p:cSld name="Text slide, 1 photo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>
            <a:spLocks noGrp="1"/>
          </p:cNvSpPr>
          <p:nvPr>
            <p:ph type="pic" idx="2"/>
          </p:nvPr>
        </p:nvSpPr>
        <p:spPr>
          <a:xfrm>
            <a:off x="5528953" y="167516"/>
            <a:ext cx="3490261" cy="596659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43" name="Google Shape;243;p22"/>
          <p:cNvSpPr txBox="1">
            <a:spLocks noGrp="1"/>
          </p:cNvSpPr>
          <p:nvPr>
            <p:ph type="body" idx="1"/>
          </p:nvPr>
        </p:nvSpPr>
        <p:spPr>
          <a:xfrm>
            <a:off x="449820" y="1361291"/>
            <a:ext cx="4839634" cy="477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449817" y="320287"/>
            <a:ext cx="4839634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1 photo, alternative">
  <p:cSld name="Text slide, 1 photo, alternative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>
            <a:spLocks noGrp="1"/>
          </p:cNvSpPr>
          <p:nvPr>
            <p:ph type="pic" idx="2"/>
          </p:nvPr>
        </p:nvSpPr>
        <p:spPr>
          <a:xfrm>
            <a:off x="5528953" y="167516"/>
            <a:ext cx="3490261" cy="596659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50" name="Google Shape;250;p23"/>
          <p:cNvSpPr txBox="1">
            <a:spLocks noGrp="1"/>
          </p:cNvSpPr>
          <p:nvPr>
            <p:ph type="body" idx="1"/>
          </p:nvPr>
        </p:nvSpPr>
        <p:spPr>
          <a:xfrm>
            <a:off x="449820" y="1361295"/>
            <a:ext cx="4839634" cy="379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3"/>
          <p:cNvGrpSpPr/>
          <p:nvPr/>
        </p:nvGrpSpPr>
        <p:grpSpPr>
          <a:xfrm rot="10800000" flipH="1">
            <a:off x="123135" y="5311127"/>
            <a:ext cx="2320828" cy="822639"/>
            <a:chOff x="4846637" y="119557"/>
            <a:chExt cx="3783013" cy="1005693"/>
          </a:xfrm>
        </p:grpSpPr>
        <p:sp>
          <p:nvSpPr>
            <p:cNvPr id="252" name="Google Shape;252;p23"/>
            <p:cNvSpPr/>
            <p:nvPr/>
          </p:nvSpPr>
          <p:spPr>
            <a:xfrm>
              <a:off x="4846637" y="119557"/>
              <a:ext cx="3783013" cy="1003198"/>
            </a:xfrm>
            <a:custGeom>
              <a:avLst/>
              <a:gdLst/>
              <a:ahLst/>
              <a:cxnLst/>
              <a:rect l="l" t="t" r="r" b="b"/>
              <a:pathLst>
                <a:path w="6644156" h="1761930" extrusionOk="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23" r="-223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4920060" y="119557"/>
              <a:ext cx="1036212" cy="1005693"/>
            </a:xfrm>
            <a:custGeom>
              <a:avLst/>
              <a:gdLst/>
              <a:ahLst/>
              <a:cxnLst/>
              <a:rect l="l" t="t" r="r" b="b"/>
              <a:pathLst>
                <a:path w="1978500" h="1920227" extrusionOk="0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7610197" y="119557"/>
              <a:ext cx="508146" cy="477657"/>
            </a:xfrm>
            <a:custGeom>
              <a:avLst/>
              <a:gdLst/>
              <a:ahLst/>
              <a:cxnLst/>
              <a:rect l="l" t="t" r="r" b="b"/>
              <a:pathLst>
                <a:path w="970232" h="912018" extrusionOk="0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 flipH="1">
              <a:off x="7164646" y="119557"/>
              <a:ext cx="951008" cy="481890"/>
            </a:xfrm>
            <a:custGeom>
              <a:avLst/>
              <a:gdLst/>
              <a:ahLst/>
              <a:cxnLst/>
              <a:rect l="l" t="t" r="r" b="b"/>
              <a:pathLst>
                <a:path w="1815814" h="920101" extrusionOk="0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4920060" y="119557"/>
              <a:ext cx="2146640" cy="1005693"/>
            </a:xfrm>
            <a:custGeom>
              <a:avLst/>
              <a:gdLst/>
              <a:ahLst/>
              <a:cxnLst/>
              <a:rect l="l" t="t" r="r" b="b"/>
              <a:pathLst>
                <a:path w="4098704" h="1920227" extrusionOk="0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23"/>
          <p:cNvSpPr txBox="1">
            <a:spLocks noGrp="1"/>
          </p:cNvSpPr>
          <p:nvPr>
            <p:ph type="title"/>
          </p:nvPr>
        </p:nvSpPr>
        <p:spPr>
          <a:xfrm>
            <a:off x="449817" y="320287"/>
            <a:ext cx="4839634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3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2 photos ">
  <p:cSld name="Text slide, 2 photos 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>
            <a:spLocks noGrp="1"/>
          </p:cNvSpPr>
          <p:nvPr>
            <p:ph type="pic" idx="2"/>
          </p:nvPr>
        </p:nvSpPr>
        <p:spPr>
          <a:xfrm>
            <a:off x="5528953" y="167515"/>
            <a:ext cx="3490261" cy="286072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63" name="Google Shape;263;p24"/>
          <p:cNvSpPr txBox="1">
            <a:spLocks noGrp="1"/>
          </p:cNvSpPr>
          <p:nvPr>
            <p:ph type="body" idx="1"/>
          </p:nvPr>
        </p:nvSpPr>
        <p:spPr>
          <a:xfrm>
            <a:off x="449820" y="1361291"/>
            <a:ext cx="4839634" cy="4772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24"/>
          <p:cNvSpPr>
            <a:spLocks noGrp="1"/>
          </p:cNvSpPr>
          <p:nvPr>
            <p:ph type="pic" idx="3"/>
          </p:nvPr>
        </p:nvSpPr>
        <p:spPr>
          <a:xfrm>
            <a:off x="5528953" y="3273382"/>
            <a:ext cx="3490261" cy="286072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65" name="Google Shape;265;p24"/>
          <p:cNvSpPr txBox="1">
            <a:spLocks noGrp="1"/>
          </p:cNvSpPr>
          <p:nvPr>
            <p:ph type="title"/>
          </p:nvPr>
        </p:nvSpPr>
        <p:spPr>
          <a:xfrm>
            <a:off x="449825" y="320287"/>
            <a:ext cx="4839635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2 photos, with two columns">
  <p:cSld name="Text slide, 2 photos, with two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>
            <a:spLocks noGrp="1"/>
          </p:cNvSpPr>
          <p:nvPr>
            <p:ph type="pic" idx="2"/>
          </p:nvPr>
        </p:nvSpPr>
        <p:spPr>
          <a:xfrm>
            <a:off x="4728159" y="3259672"/>
            <a:ext cx="4288845" cy="287409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5" name="Google Shape;285;p26"/>
          <p:cNvSpPr>
            <a:spLocks noGrp="1"/>
          </p:cNvSpPr>
          <p:nvPr>
            <p:ph type="pic" idx="3"/>
          </p:nvPr>
        </p:nvSpPr>
        <p:spPr>
          <a:xfrm>
            <a:off x="123138" y="3259672"/>
            <a:ext cx="4288845" cy="2874091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6" name="Google Shape;286;p26"/>
          <p:cNvSpPr txBox="1">
            <a:spLocks noGrp="1"/>
          </p:cNvSpPr>
          <p:nvPr>
            <p:ph type="body" idx="1"/>
          </p:nvPr>
        </p:nvSpPr>
        <p:spPr>
          <a:xfrm>
            <a:off x="449824" y="1361295"/>
            <a:ext cx="3962161" cy="16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26"/>
          <p:cNvSpPr txBox="1">
            <a:spLocks noGrp="1"/>
          </p:cNvSpPr>
          <p:nvPr>
            <p:ph type="title"/>
          </p:nvPr>
        </p:nvSpPr>
        <p:spPr>
          <a:xfrm>
            <a:off x="449820" y="320287"/>
            <a:ext cx="856083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6"/>
          <p:cNvSpPr txBox="1">
            <a:spLocks noGrp="1"/>
          </p:cNvSpPr>
          <p:nvPr>
            <p:ph type="body" idx="4"/>
          </p:nvPr>
        </p:nvSpPr>
        <p:spPr>
          <a:xfrm>
            <a:off x="5055741" y="1361295"/>
            <a:ext cx="3954917" cy="16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26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6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, 3 photos, with three columns">
  <p:cSld name="Text slide, 3 photos, with three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>
            <a:spLocks noGrp="1"/>
          </p:cNvSpPr>
          <p:nvPr>
            <p:ph type="pic" idx="2"/>
          </p:nvPr>
        </p:nvSpPr>
        <p:spPr>
          <a:xfrm>
            <a:off x="3140868" y="3992957"/>
            <a:ext cx="2858400" cy="2140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94" name="Google Shape;294;p27"/>
          <p:cNvSpPr>
            <a:spLocks noGrp="1"/>
          </p:cNvSpPr>
          <p:nvPr>
            <p:ph type="pic" idx="3"/>
          </p:nvPr>
        </p:nvSpPr>
        <p:spPr>
          <a:xfrm>
            <a:off x="123135" y="3992957"/>
            <a:ext cx="2858400" cy="2140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95" name="Google Shape;295;p27"/>
          <p:cNvSpPr txBox="1">
            <a:spLocks noGrp="1"/>
          </p:cNvSpPr>
          <p:nvPr>
            <p:ph type="body" idx="1"/>
          </p:nvPr>
        </p:nvSpPr>
        <p:spPr>
          <a:xfrm>
            <a:off x="449827" y="1361302"/>
            <a:ext cx="2531717" cy="23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449820" y="320287"/>
            <a:ext cx="856083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7"/>
          <p:cNvSpPr txBox="1">
            <a:spLocks noGrp="1"/>
          </p:cNvSpPr>
          <p:nvPr>
            <p:ph type="body" idx="4"/>
          </p:nvPr>
        </p:nvSpPr>
        <p:spPr>
          <a:xfrm>
            <a:off x="3467553" y="1361302"/>
            <a:ext cx="2531717" cy="23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27"/>
          <p:cNvSpPr>
            <a:spLocks noGrp="1"/>
          </p:cNvSpPr>
          <p:nvPr>
            <p:ph type="pic" idx="5"/>
          </p:nvPr>
        </p:nvSpPr>
        <p:spPr>
          <a:xfrm>
            <a:off x="6158600" y="3992957"/>
            <a:ext cx="2858400" cy="21408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99" name="Google Shape;299;p27"/>
          <p:cNvSpPr txBox="1">
            <a:spLocks noGrp="1"/>
          </p:cNvSpPr>
          <p:nvPr>
            <p:ph type="body" idx="6"/>
          </p:nvPr>
        </p:nvSpPr>
        <p:spPr>
          <a:xfrm>
            <a:off x="6485293" y="1361302"/>
            <a:ext cx="2531717" cy="23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27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7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7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slide">
  <p:cSld name="Project slid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>
            <a:spLocks noGrp="1"/>
          </p:cNvSpPr>
          <p:nvPr>
            <p:ph type="pic" idx="2"/>
          </p:nvPr>
        </p:nvSpPr>
        <p:spPr>
          <a:xfrm>
            <a:off x="460375" y="4150526"/>
            <a:ext cx="2645076" cy="198358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05" name="Google Shape;305;p28"/>
          <p:cNvSpPr/>
          <p:nvPr/>
        </p:nvSpPr>
        <p:spPr>
          <a:xfrm>
            <a:off x="460374" y="1294231"/>
            <a:ext cx="2644776" cy="185340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8"/>
          <p:cNvSpPr/>
          <p:nvPr/>
        </p:nvSpPr>
        <p:spPr>
          <a:xfrm>
            <a:off x="460374" y="3228952"/>
            <a:ext cx="2644776" cy="84582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8"/>
          <p:cNvSpPr txBox="1">
            <a:spLocks noGrp="1"/>
          </p:cNvSpPr>
          <p:nvPr>
            <p:ph type="body" idx="1"/>
          </p:nvPr>
        </p:nvSpPr>
        <p:spPr>
          <a:xfrm>
            <a:off x="460374" y="3223376"/>
            <a:ext cx="2644776" cy="2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5" tIns="47975" rIns="95975" bIns="47975" anchor="ctr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28"/>
          <p:cNvSpPr txBox="1">
            <a:spLocks noGrp="1"/>
          </p:cNvSpPr>
          <p:nvPr>
            <p:ph type="title"/>
          </p:nvPr>
        </p:nvSpPr>
        <p:spPr>
          <a:xfrm>
            <a:off x="449825" y="320287"/>
            <a:ext cx="4839635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8"/>
          <p:cNvSpPr txBox="1">
            <a:spLocks noGrp="1"/>
          </p:cNvSpPr>
          <p:nvPr>
            <p:ph type="body" idx="3"/>
          </p:nvPr>
        </p:nvSpPr>
        <p:spPr>
          <a:xfrm>
            <a:off x="460374" y="3532563"/>
            <a:ext cx="2644776" cy="5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5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28"/>
          <p:cNvSpPr txBox="1">
            <a:spLocks noGrp="1"/>
          </p:cNvSpPr>
          <p:nvPr>
            <p:ph type="body" idx="4"/>
          </p:nvPr>
        </p:nvSpPr>
        <p:spPr>
          <a:xfrm>
            <a:off x="460374" y="1295083"/>
            <a:ext cx="2644776" cy="36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5" tIns="47975" rIns="95975" bIns="479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28"/>
          <p:cNvSpPr txBox="1">
            <a:spLocks noGrp="1"/>
          </p:cNvSpPr>
          <p:nvPr>
            <p:ph type="body" idx="5"/>
          </p:nvPr>
        </p:nvSpPr>
        <p:spPr>
          <a:xfrm>
            <a:off x="460374" y="1657480"/>
            <a:ext cx="2644776" cy="149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75" tIns="0" rIns="95975" bIns="479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28"/>
          <p:cNvSpPr txBox="1">
            <a:spLocks noGrp="1"/>
          </p:cNvSpPr>
          <p:nvPr>
            <p:ph type="body" idx="6"/>
          </p:nvPr>
        </p:nvSpPr>
        <p:spPr>
          <a:xfrm>
            <a:off x="3310597" y="1361020"/>
            <a:ext cx="5717516" cy="4773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/>
            </a:lvl2pPr>
            <a:lvl3pPr marL="1371600" lvl="2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8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8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1">
  <p:cSld name="Contact 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9"/>
          <p:cNvPicPr preferRelativeResize="0"/>
          <p:nvPr/>
        </p:nvPicPr>
        <p:blipFill rotWithShape="1">
          <a:blip r:embed="rId2">
            <a:alphaModFix/>
          </a:blip>
          <a:srcRect t="233" b="7465"/>
          <a:stretch/>
        </p:blipFill>
        <p:spPr>
          <a:xfrm>
            <a:off x="123144" y="165104"/>
            <a:ext cx="8893865" cy="596865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9"/>
          <p:cNvSpPr/>
          <p:nvPr/>
        </p:nvSpPr>
        <p:spPr>
          <a:xfrm>
            <a:off x="123144" y="165104"/>
            <a:ext cx="8893865" cy="5968659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9"/>
          <p:cNvSpPr txBox="1">
            <a:spLocks noGrp="1"/>
          </p:cNvSpPr>
          <p:nvPr>
            <p:ph type="title"/>
          </p:nvPr>
        </p:nvSpPr>
        <p:spPr>
          <a:xfrm>
            <a:off x="449818" y="320287"/>
            <a:ext cx="8342492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9"/>
          <p:cNvSpPr txBox="1">
            <a:spLocks noGrp="1"/>
          </p:cNvSpPr>
          <p:nvPr>
            <p:ph type="body" idx="1"/>
          </p:nvPr>
        </p:nvSpPr>
        <p:spPr>
          <a:xfrm>
            <a:off x="2140290" y="2760964"/>
            <a:ext cx="3369561" cy="136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29"/>
          <p:cNvSpPr txBox="1">
            <a:spLocks noGrp="1"/>
          </p:cNvSpPr>
          <p:nvPr>
            <p:ph type="body" idx="2"/>
          </p:nvPr>
        </p:nvSpPr>
        <p:spPr>
          <a:xfrm>
            <a:off x="2140290" y="1857152"/>
            <a:ext cx="3369561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29"/>
          <p:cNvSpPr txBox="1">
            <a:spLocks noGrp="1"/>
          </p:cNvSpPr>
          <p:nvPr>
            <p:ph type="body" idx="3"/>
          </p:nvPr>
        </p:nvSpPr>
        <p:spPr>
          <a:xfrm>
            <a:off x="2140290" y="2181308"/>
            <a:ext cx="3369561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29"/>
          <p:cNvSpPr>
            <a:spLocks noGrp="1"/>
          </p:cNvSpPr>
          <p:nvPr>
            <p:ph type="pic" idx="4"/>
          </p:nvPr>
        </p:nvSpPr>
        <p:spPr>
          <a:xfrm>
            <a:off x="449825" y="1857152"/>
            <a:ext cx="1468079" cy="227052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24" name="Google Shape;324;p29"/>
          <p:cNvSpPr txBox="1"/>
          <p:nvPr/>
        </p:nvSpPr>
        <p:spPr>
          <a:xfrm>
            <a:off x="784641" y="5403606"/>
            <a:ext cx="108982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www.giz.de</a:t>
            </a:r>
            <a:endParaRPr/>
          </a:p>
        </p:txBody>
      </p:sp>
      <p:pic>
        <p:nvPicPr>
          <p:cNvPr id="325" name="Google Shape;325;p29" descr="Ein Bild, das Axt, Werkzeug enthält.&#10;&#10;Mit sehr hoher Zuverlässigkeit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484" y="5442599"/>
            <a:ext cx="290728" cy="31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1178" y="5408255"/>
            <a:ext cx="234516" cy="312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" name="Google Shape;327;p29"/>
          <p:cNvGrpSpPr/>
          <p:nvPr/>
        </p:nvGrpSpPr>
        <p:grpSpPr>
          <a:xfrm>
            <a:off x="444493" y="5372336"/>
            <a:ext cx="262622" cy="396344"/>
            <a:chOff x="4933951" y="-41275"/>
            <a:chExt cx="2130425" cy="2411413"/>
          </a:xfrm>
        </p:grpSpPr>
        <p:sp>
          <p:nvSpPr>
            <p:cNvPr id="328" name="Google Shape;328;p29"/>
            <p:cNvSpPr/>
            <p:nvPr/>
          </p:nvSpPr>
          <p:spPr>
            <a:xfrm>
              <a:off x="4945063" y="1435100"/>
              <a:ext cx="2114550" cy="935038"/>
            </a:xfrm>
            <a:custGeom>
              <a:avLst/>
              <a:gdLst/>
              <a:ahLst/>
              <a:cxnLst/>
              <a:rect l="l" t="t" r="r" b="b"/>
              <a:pathLst>
                <a:path w="425" h="188" extrusionOk="0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4945063" y="-41275"/>
              <a:ext cx="2108200" cy="860425"/>
            </a:xfrm>
            <a:custGeom>
              <a:avLst/>
              <a:gdLst/>
              <a:ahLst/>
              <a:cxnLst/>
              <a:rect l="l" t="t" r="r" b="b"/>
              <a:pathLst>
                <a:path w="424" h="173" extrusionOk="0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4933951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6446838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5691188" y="952500"/>
              <a:ext cx="615950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29"/>
          <p:cNvSpPr txBox="1"/>
          <p:nvPr/>
        </p:nvSpPr>
        <p:spPr>
          <a:xfrm>
            <a:off x="2622199" y="5403606"/>
            <a:ext cx="231772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https://twitter.com/giz_gmbh</a:t>
            </a:r>
            <a:endParaRPr/>
          </a:p>
        </p:txBody>
      </p:sp>
      <p:sp>
        <p:nvSpPr>
          <p:cNvPr id="334" name="Google Shape;334;p29"/>
          <p:cNvSpPr txBox="1"/>
          <p:nvPr/>
        </p:nvSpPr>
        <p:spPr>
          <a:xfrm>
            <a:off x="5253681" y="5403606"/>
            <a:ext cx="294770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https://www.facebook.com/gizprofile/</a:t>
            </a:r>
            <a:endParaRPr/>
          </a:p>
        </p:txBody>
      </p:sp>
      <p:sp>
        <p:nvSpPr>
          <p:cNvPr id="335" name="Google Shape;335;p29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9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9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lour">
  <p:cSld name="Title, colou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7" descr="Ein Bild, das Kette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 t="233" b="26747"/>
          <a:stretch/>
        </p:blipFill>
        <p:spPr>
          <a:xfrm>
            <a:off x="123144" y="165103"/>
            <a:ext cx="8893865" cy="472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 descr="Ein Bild, das Säg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35" y="846879"/>
            <a:ext cx="8895600" cy="404008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699852" y="2532972"/>
            <a:ext cx="7971711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699852" y="3700611"/>
            <a:ext cx="7970837" cy="7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5369094" y="4886964"/>
            <a:ext cx="3647908" cy="297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6F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7F4CF-A33E-444E-BD8C-05350AC2618E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2" y="5003928"/>
            <a:ext cx="2410946" cy="997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2">
  <p:cSld name="Contact 2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0"/>
          <p:cNvPicPr preferRelativeResize="0"/>
          <p:nvPr/>
        </p:nvPicPr>
        <p:blipFill rotWithShape="1">
          <a:blip r:embed="rId2">
            <a:alphaModFix/>
          </a:blip>
          <a:srcRect t="233" b="7465"/>
          <a:stretch/>
        </p:blipFill>
        <p:spPr>
          <a:xfrm>
            <a:off x="123144" y="165104"/>
            <a:ext cx="8893865" cy="596865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0"/>
          <p:cNvSpPr/>
          <p:nvPr/>
        </p:nvSpPr>
        <p:spPr>
          <a:xfrm>
            <a:off x="123144" y="165104"/>
            <a:ext cx="8893865" cy="5968659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0"/>
          <p:cNvSpPr txBox="1"/>
          <p:nvPr/>
        </p:nvSpPr>
        <p:spPr>
          <a:xfrm>
            <a:off x="784641" y="5403606"/>
            <a:ext cx="108982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www.giz.de</a:t>
            </a:r>
            <a:endParaRPr/>
          </a:p>
        </p:txBody>
      </p:sp>
      <p:pic>
        <p:nvPicPr>
          <p:cNvPr id="342" name="Google Shape;342;p30" descr="Ein Bild, das Axt, Werkzeug enthält.&#10;&#10;Mit sehr hoher Zuverlässigkeit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484" y="5442599"/>
            <a:ext cx="290728" cy="31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1178" y="5408255"/>
            <a:ext cx="234516" cy="312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p30"/>
          <p:cNvGrpSpPr/>
          <p:nvPr/>
        </p:nvGrpSpPr>
        <p:grpSpPr>
          <a:xfrm>
            <a:off x="444493" y="5372336"/>
            <a:ext cx="262622" cy="396344"/>
            <a:chOff x="4933951" y="-41275"/>
            <a:chExt cx="2130425" cy="2411413"/>
          </a:xfrm>
        </p:grpSpPr>
        <p:sp>
          <p:nvSpPr>
            <p:cNvPr id="345" name="Google Shape;345;p30"/>
            <p:cNvSpPr/>
            <p:nvPr/>
          </p:nvSpPr>
          <p:spPr>
            <a:xfrm>
              <a:off x="4945063" y="1435100"/>
              <a:ext cx="2114550" cy="935038"/>
            </a:xfrm>
            <a:custGeom>
              <a:avLst/>
              <a:gdLst/>
              <a:ahLst/>
              <a:cxnLst/>
              <a:rect l="l" t="t" r="r" b="b"/>
              <a:pathLst>
                <a:path w="425" h="188" extrusionOk="0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4945063" y="-41275"/>
              <a:ext cx="2108200" cy="860425"/>
            </a:xfrm>
            <a:custGeom>
              <a:avLst/>
              <a:gdLst/>
              <a:ahLst/>
              <a:cxnLst/>
              <a:rect l="l" t="t" r="r" b="b"/>
              <a:pathLst>
                <a:path w="424" h="173" extrusionOk="0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4933951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6446838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5691188" y="952500"/>
              <a:ext cx="615950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30"/>
          <p:cNvSpPr txBox="1"/>
          <p:nvPr/>
        </p:nvSpPr>
        <p:spPr>
          <a:xfrm>
            <a:off x="2622199" y="5403606"/>
            <a:ext cx="231772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https://twitter.com/giz_gmbh</a:t>
            </a:r>
            <a:endParaRPr/>
          </a:p>
        </p:txBody>
      </p:sp>
      <p:sp>
        <p:nvSpPr>
          <p:cNvPr id="351" name="Google Shape;351;p30"/>
          <p:cNvSpPr txBox="1"/>
          <p:nvPr/>
        </p:nvSpPr>
        <p:spPr>
          <a:xfrm>
            <a:off x="5253681" y="5403606"/>
            <a:ext cx="294770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https://www.facebook.com/gizprofile/</a:t>
            </a:r>
            <a:endParaRPr/>
          </a:p>
        </p:txBody>
      </p:sp>
      <p:sp>
        <p:nvSpPr>
          <p:cNvPr id="352" name="Google Shape;352;p30"/>
          <p:cNvSpPr txBox="1">
            <a:spLocks noGrp="1"/>
          </p:cNvSpPr>
          <p:nvPr>
            <p:ph type="body" idx="1"/>
          </p:nvPr>
        </p:nvSpPr>
        <p:spPr>
          <a:xfrm>
            <a:off x="1959071" y="2760964"/>
            <a:ext cx="2570185" cy="80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30"/>
          <p:cNvSpPr txBox="1">
            <a:spLocks noGrp="1"/>
          </p:cNvSpPr>
          <p:nvPr>
            <p:ph type="body" idx="2"/>
          </p:nvPr>
        </p:nvSpPr>
        <p:spPr>
          <a:xfrm>
            <a:off x="1959071" y="1857152"/>
            <a:ext cx="2570185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30"/>
          <p:cNvSpPr txBox="1">
            <a:spLocks noGrp="1"/>
          </p:cNvSpPr>
          <p:nvPr>
            <p:ph type="body" idx="3"/>
          </p:nvPr>
        </p:nvSpPr>
        <p:spPr>
          <a:xfrm>
            <a:off x="1959071" y="2181308"/>
            <a:ext cx="2570185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30"/>
          <p:cNvSpPr>
            <a:spLocks noGrp="1"/>
          </p:cNvSpPr>
          <p:nvPr>
            <p:ph type="pic" idx="4"/>
          </p:nvPr>
        </p:nvSpPr>
        <p:spPr>
          <a:xfrm>
            <a:off x="449827" y="1857158"/>
            <a:ext cx="1342015" cy="207555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56" name="Google Shape;356;p30"/>
          <p:cNvSpPr txBox="1">
            <a:spLocks noGrp="1"/>
          </p:cNvSpPr>
          <p:nvPr>
            <p:ph type="body" idx="5"/>
          </p:nvPr>
        </p:nvSpPr>
        <p:spPr>
          <a:xfrm>
            <a:off x="6242653" y="2760964"/>
            <a:ext cx="2671574" cy="80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30"/>
          <p:cNvSpPr txBox="1">
            <a:spLocks noGrp="1"/>
          </p:cNvSpPr>
          <p:nvPr>
            <p:ph type="body" idx="6"/>
          </p:nvPr>
        </p:nvSpPr>
        <p:spPr>
          <a:xfrm>
            <a:off x="6242653" y="1857152"/>
            <a:ext cx="2671574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30"/>
          <p:cNvSpPr txBox="1">
            <a:spLocks noGrp="1"/>
          </p:cNvSpPr>
          <p:nvPr>
            <p:ph type="body" idx="7"/>
          </p:nvPr>
        </p:nvSpPr>
        <p:spPr>
          <a:xfrm>
            <a:off x="6242653" y="2181308"/>
            <a:ext cx="2671574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30"/>
          <p:cNvSpPr>
            <a:spLocks noGrp="1"/>
          </p:cNvSpPr>
          <p:nvPr>
            <p:ph type="pic" idx="8"/>
          </p:nvPr>
        </p:nvSpPr>
        <p:spPr>
          <a:xfrm>
            <a:off x="4733417" y="1857158"/>
            <a:ext cx="1342015" cy="207555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60" name="Google Shape;360;p30"/>
          <p:cNvSpPr txBox="1">
            <a:spLocks noGrp="1"/>
          </p:cNvSpPr>
          <p:nvPr>
            <p:ph type="title"/>
          </p:nvPr>
        </p:nvSpPr>
        <p:spPr>
          <a:xfrm>
            <a:off x="449825" y="320287"/>
            <a:ext cx="8464411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30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30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30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3">
  <p:cSld name="Contact 3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31"/>
          <p:cNvPicPr preferRelativeResize="0"/>
          <p:nvPr/>
        </p:nvPicPr>
        <p:blipFill rotWithShape="1">
          <a:blip r:embed="rId2">
            <a:alphaModFix/>
          </a:blip>
          <a:srcRect t="233" b="7465"/>
          <a:stretch/>
        </p:blipFill>
        <p:spPr>
          <a:xfrm>
            <a:off x="123144" y="165104"/>
            <a:ext cx="8893865" cy="596865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1"/>
          <p:cNvSpPr/>
          <p:nvPr/>
        </p:nvSpPr>
        <p:spPr>
          <a:xfrm>
            <a:off x="133358" y="165104"/>
            <a:ext cx="8893865" cy="5968659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1"/>
          <p:cNvSpPr txBox="1">
            <a:spLocks noGrp="1"/>
          </p:cNvSpPr>
          <p:nvPr>
            <p:ph type="title"/>
          </p:nvPr>
        </p:nvSpPr>
        <p:spPr>
          <a:xfrm>
            <a:off x="449820" y="320287"/>
            <a:ext cx="856083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1"/>
          <p:cNvSpPr txBox="1">
            <a:spLocks noGrp="1"/>
          </p:cNvSpPr>
          <p:nvPr>
            <p:ph type="body" idx="1"/>
          </p:nvPr>
        </p:nvSpPr>
        <p:spPr>
          <a:xfrm>
            <a:off x="449825" y="3965955"/>
            <a:ext cx="2608495" cy="72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31"/>
          <p:cNvSpPr txBox="1">
            <a:spLocks noGrp="1"/>
          </p:cNvSpPr>
          <p:nvPr>
            <p:ph type="body" idx="2"/>
          </p:nvPr>
        </p:nvSpPr>
        <p:spPr>
          <a:xfrm>
            <a:off x="449825" y="3345200"/>
            <a:ext cx="2608495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31"/>
          <p:cNvSpPr txBox="1">
            <a:spLocks noGrp="1"/>
          </p:cNvSpPr>
          <p:nvPr>
            <p:ph type="body" idx="3"/>
          </p:nvPr>
        </p:nvSpPr>
        <p:spPr>
          <a:xfrm>
            <a:off x="449825" y="3581825"/>
            <a:ext cx="2608495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31"/>
          <p:cNvSpPr>
            <a:spLocks noGrp="1"/>
          </p:cNvSpPr>
          <p:nvPr>
            <p:ph type="pic" idx="4"/>
          </p:nvPr>
        </p:nvSpPr>
        <p:spPr>
          <a:xfrm>
            <a:off x="449818" y="1569547"/>
            <a:ext cx="1016580" cy="15722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72" name="Google Shape;372;p31"/>
          <p:cNvSpPr txBox="1">
            <a:spLocks noGrp="1"/>
          </p:cNvSpPr>
          <p:nvPr>
            <p:ph type="body" idx="5"/>
          </p:nvPr>
        </p:nvSpPr>
        <p:spPr>
          <a:xfrm>
            <a:off x="3348461" y="3965955"/>
            <a:ext cx="2608495" cy="72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31"/>
          <p:cNvSpPr txBox="1">
            <a:spLocks noGrp="1"/>
          </p:cNvSpPr>
          <p:nvPr>
            <p:ph type="body" idx="6"/>
          </p:nvPr>
        </p:nvSpPr>
        <p:spPr>
          <a:xfrm>
            <a:off x="3348461" y="3345200"/>
            <a:ext cx="2608495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31"/>
          <p:cNvSpPr txBox="1">
            <a:spLocks noGrp="1"/>
          </p:cNvSpPr>
          <p:nvPr>
            <p:ph type="body" idx="7"/>
          </p:nvPr>
        </p:nvSpPr>
        <p:spPr>
          <a:xfrm>
            <a:off x="3348461" y="3581825"/>
            <a:ext cx="2608495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31"/>
          <p:cNvSpPr>
            <a:spLocks noGrp="1"/>
          </p:cNvSpPr>
          <p:nvPr>
            <p:ph type="pic" idx="8"/>
          </p:nvPr>
        </p:nvSpPr>
        <p:spPr>
          <a:xfrm>
            <a:off x="3348459" y="1569547"/>
            <a:ext cx="1016580" cy="15722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76" name="Google Shape;376;p31"/>
          <p:cNvSpPr txBox="1">
            <a:spLocks noGrp="1"/>
          </p:cNvSpPr>
          <p:nvPr>
            <p:ph type="body" idx="9"/>
          </p:nvPr>
        </p:nvSpPr>
        <p:spPr>
          <a:xfrm>
            <a:off x="6247103" y="3965955"/>
            <a:ext cx="2608495" cy="72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31"/>
          <p:cNvSpPr txBox="1">
            <a:spLocks noGrp="1"/>
          </p:cNvSpPr>
          <p:nvPr>
            <p:ph type="body" idx="13"/>
          </p:nvPr>
        </p:nvSpPr>
        <p:spPr>
          <a:xfrm>
            <a:off x="6247103" y="3345200"/>
            <a:ext cx="2608495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31"/>
          <p:cNvSpPr txBox="1">
            <a:spLocks noGrp="1"/>
          </p:cNvSpPr>
          <p:nvPr>
            <p:ph type="body" idx="14"/>
          </p:nvPr>
        </p:nvSpPr>
        <p:spPr>
          <a:xfrm>
            <a:off x="6247103" y="3581825"/>
            <a:ext cx="2608495" cy="23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31"/>
          <p:cNvSpPr>
            <a:spLocks noGrp="1"/>
          </p:cNvSpPr>
          <p:nvPr>
            <p:ph type="pic" idx="15"/>
          </p:nvPr>
        </p:nvSpPr>
        <p:spPr>
          <a:xfrm>
            <a:off x="6247100" y="1569547"/>
            <a:ext cx="1016580" cy="15722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80" name="Google Shape;380;p31"/>
          <p:cNvSpPr txBox="1"/>
          <p:nvPr/>
        </p:nvSpPr>
        <p:spPr>
          <a:xfrm>
            <a:off x="784641" y="5403606"/>
            <a:ext cx="108982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www.giz.de</a:t>
            </a:r>
            <a:endParaRPr/>
          </a:p>
        </p:txBody>
      </p:sp>
      <p:pic>
        <p:nvPicPr>
          <p:cNvPr id="381" name="Google Shape;381;p31" descr="Ein Bild, das Axt, Werkzeug enthält.&#10;&#10;Mit sehr hoher Zuverlässigkeit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484" y="5442599"/>
            <a:ext cx="290728" cy="31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1178" y="5408255"/>
            <a:ext cx="234516" cy="312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3" name="Google Shape;383;p31"/>
          <p:cNvGrpSpPr/>
          <p:nvPr/>
        </p:nvGrpSpPr>
        <p:grpSpPr>
          <a:xfrm>
            <a:off x="444493" y="5372336"/>
            <a:ext cx="262622" cy="396344"/>
            <a:chOff x="4933951" y="-41275"/>
            <a:chExt cx="2130425" cy="2411413"/>
          </a:xfrm>
        </p:grpSpPr>
        <p:sp>
          <p:nvSpPr>
            <p:cNvPr id="384" name="Google Shape;384;p31"/>
            <p:cNvSpPr/>
            <p:nvPr/>
          </p:nvSpPr>
          <p:spPr>
            <a:xfrm>
              <a:off x="4945063" y="1435100"/>
              <a:ext cx="2114550" cy="935038"/>
            </a:xfrm>
            <a:custGeom>
              <a:avLst/>
              <a:gdLst/>
              <a:ahLst/>
              <a:cxnLst/>
              <a:rect l="l" t="t" r="r" b="b"/>
              <a:pathLst>
                <a:path w="425" h="188" extrusionOk="0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4945063" y="-41275"/>
              <a:ext cx="2108200" cy="860425"/>
            </a:xfrm>
            <a:custGeom>
              <a:avLst/>
              <a:gdLst/>
              <a:ahLst/>
              <a:cxnLst/>
              <a:rect l="l" t="t" r="r" b="b"/>
              <a:pathLst>
                <a:path w="424" h="173" extrusionOk="0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4933951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6446838" y="952500"/>
              <a:ext cx="617538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5691188" y="952500"/>
              <a:ext cx="615950" cy="363538"/>
            </a:xfrm>
            <a:custGeom>
              <a:avLst/>
              <a:gdLst/>
              <a:ahLst/>
              <a:cxnLst/>
              <a:rect l="l" t="t" r="r" b="b"/>
              <a:pathLst>
                <a:path w="124" h="73" extrusionOk="0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" name="Google Shape;389;p31"/>
          <p:cNvSpPr txBox="1"/>
          <p:nvPr/>
        </p:nvSpPr>
        <p:spPr>
          <a:xfrm>
            <a:off x="2622199" y="5403606"/>
            <a:ext cx="231772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https://twitter.com/giz_gmbh</a:t>
            </a:r>
            <a:endParaRPr/>
          </a:p>
        </p:txBody>
      </p:sp>
      <p:sp>
        <p:nvSpPr>
          <p:cNvPr id="390" name="Google Shape;390;p31"/>
          <p:cNvSpPr txBox="1"/>
          <p:nvPr/>
        </p:nvSpPr>
        <p:spPr>
          <a:xfrm>
            <a:off x="5253681" y="5403606"/>
            <a:ext cx="2947702" cy="32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https://www.facebook.com/gizprofile/</a:t>
            </a:r>
            <a:endParaRPr/>
          </a:p>
        </p:txBody>
      </p:sp>
      <p:sp>
        <p:nvSpPr>
          <p:cNvPr id="391" name="Google Shape;391;p31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31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31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headline">
  <p:cSld name="Only headline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 txBox="1">
            <a:spLocks noGrp="1"/>
          </p:cNvSpPr>
          <p:nvPr>
            <p:ph type="title"/>
          </p:nvPr>
        </p:nvSpPr>
        <p:spPr>
          <a:xfrm>
            <a:off x="449820" y="320287"/>
            <a:ext cx="856718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32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32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32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headline, alternative">
  <p:cSld name="Only headline, alternative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3"/>
          <p:cNvSpPr txBox="1">
            <a:spLocks noGrp="1"/>
          </p:cNvSpPr>
          <p:nvPr>
            <p:ph type="title"/>
          </p:nvPr>
        </p:nvSpPr>
        <p:spPr>
          <a:xfrm>
            <a:off x="449820" y="320287"/>
            <a:ext cx="856718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1" name="Google Shape;401;p33"/>
          <p:cNvGrpSpPr/>
          <p:nvPr/>
        </p:nvGrpSpPr>
        <p:grpSpPr>
          <a:xfrm rot="10800000" flipH="1">
            <a:off x="123135" y="5311127"/>
            <a:ext cx="2320828" cy="822639"/>
            <a:chOff x="4846637" y="119557"/>
            <a:chExt cx="3783013" cy="1005693"/>
          </a:xfrm>
        </p:grpSpPr>
        <p:sp>
          <p:nvSpPr>
            <p:cNvPr id="402" name="Google Shape;402;p33"/>
            <p:cNvSpPr/>
            <p:nvPr/>
          </p:nvSpPr>
          <p:spPr>
            <a:xfrm>
              <a:off x="4846637" y="119557"/>
              <a:ext cx="3783013" cy="1003198"/>
            </a:xfrm>
            <a:custGeom>
              <a:avLst/>
              <a:gdLst/>
              <a:ahLst/>
              <a:cxnLst/>
              <a:rect l="l" t="t" r="r" b="b"/>
              <a:pathLst>
                <a:path w="6644156" h="1761930" extrusionOk="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23" r="-223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4920060" y="119557"/>
              <a:ext cx="1036212" cy="1005693"/>
            </a:xfrm>
            <a:custGeom>
              <a:avLst/>
              <a:gdLst/>
              <a:ahLst/>
              <a:cxnLst/>
              <a:rect l="l" t="t" r="r" b="b"/>
              <a:pathLst>
                <a:path w="1978500" h="1920227" extrusionOk="0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7610197" y="119557"/>
              <a:ext cx="508146" cy="477657"/>
            </a:xfrm>
            <a:custGeom>
              <a:avLst/>
              <a:gdLst/>
              <a:ahLst/>
              <a:cxnLst/>
              <a:rect l="l" t="t" r="r" b="b"/>
              <a:pathLst>
                <a:path w="970232" h="912018" extrusionOk="0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3"/>
            <p:cNvSpPr/>
            <p:nvPr/>
          </p:nvSpPr>
          <p:spPr>
            <a:xfrm flipH="1">
              <a:off x="7164646" y="119557"/>
              <a:ext cx="951008" cy="481890"/>
            </a:xfrm>
            <a:custGeom>
              <a:avLst/>
              <a:gdLst/>
              <a:ahLst/>
              <a:cxnLst/>
              <a:rect l="l" t="t" r="r" b="b"/>
              <a:pathLst>
                <a:path w="1815814" h="920101" extrusionOk="0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4920060" y="119557"/>
              <a:ext cx="2146640" cy="1005693"/>
            </a:xfrm>
            <a:custGeom>
              <a:avLst/>
              <a:gdLst/>
              <a:ahLst/>
              <a:cxnLst/>
              <a:rect l="l" t="t" r="r" b="b"/>
              <a:pathLst>
                <a:path w="4098704" h="1920227" extrusionOk="0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407;p33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33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33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blication details">
  <p:cSld name="Publication details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"/>
          <p:cNvSpPr txBox="1">
            <a:spLocks noGrp="1"/>
          </p:cNvSpPr>
          <p:nvPr>
            <p:ph type="body" idx="1"/>
          </p:nvPr>
        </p:nvSpPr>
        <p:spPr>
          <a:xfrm>
            <a:off x="449823" y="431346"/>
            <a:ext cx="4324497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34"/>
          <p:cNvSpPr/>
          <p:nvPr/>
        </p:nvSpPr>
        <p:spPr>
          <a:xfrm>
            <a:off x="450504" y="1475895"/>
            <a:ext cx="3214511" cy="192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a federally owned enterprise, GIZ supports the German Government in achieving its objectives in the field of international cooperation for sustainable development.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Published by: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Deutsche Gesellschaft für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Internationale Zusammenarbeit (GIZ) GmbH</a:t>
            </a:r>
            <a:b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Registered offices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Bonn and Eschborn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4"/>
          <p:cNvSpPr txBox="1">
            <a:spLocks noGrp="1"/>
          </p:cNvSpPr>
          <p:nvPr>
            <p:ph type="body" idx="2"/>
          </p:nvPr>
        </p:nvSpPr>
        <p:spPr>
          <a:xfrm>
            <a:off x="450495" y="3397155"/>
            <a:ext cx="3464422" cy="235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00"/>
              <a:buChar char="−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4" name="Google Shape;414;p34"/>
          <p:cNvSpPr txBox="1">
            <a:spLocks noGrp="1"/>
          </p:cNvSpPr>
          <p:nvPr>
            <p:ph type="body" idx="3"/>
          </p:nvPr>
        </p:nvSpPr>
        <p:spPr>
          <a:xfrm>
            <a:off x="4386547" y="1475905"/>
            <a:ext cx="3428177" cy="235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00"/>
              <a:buChar char="−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34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34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34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8" name="Google Shape;418;p34"/>
          <p:cNvSpPr txBox="1">
            <a:spLocks noGrp="1"/>
          </p:cNvSpPr>
          <p:nvPr>
            <p:ph type="body" idx="4"/>
          </p:nvPr>
        </p:nvSpPr>
        <p:spPr>
          <a:xfrm>
            <a:off x="4386268" y="4276015"/>
            <a:ext cx="1098805" cy="15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marL="914400" lvl="1" indent="-3492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▪"/>
              <a:defRPr sz="1900"/>
            </a:lvl2pPr>
            <a:lvl3pPr marL="1371600" lvl="2" indent="-3492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Char char="−"/>
              <a:defRPr sz="1900"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redits and sources">
  <p:cSld name="Photo credits and sources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 txBox="1">
            <a:spLocks noGrp="1"/>
          </p:cNvSpPr>
          <p:nvPr>
            <p:ph type="body" idx="1"/>
          </p:nvPr>
        </p:nvSpPr>
        <p:spPr>
          <a:xfrm>
            <a:off x="450496" y="1475895"/>
            <a:ext cx="7172684" cy="462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300"/>
              <a:buChar char="−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35"/>
          <p:cNvSpPr/>
          <p:nvPr/>
        </p:nvSpPr>
        <p:spPr>
          <a:xfrm>
            <a:off x="777715" y="6535920"/>
            <a:ext cx="1084083" cy="213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5"/>
          <p:cNvSpPr txBox="1"/>
          <p:nvPr/>
        </p:nvSpPr>
        <p:spPr>
          <a:xfrm>
            <a:off x="449826" y="320287"/>
            <a:ext cx="6765371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credits/sources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36" descr="Ein Bild, das Kette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 t="233" b="15579"/>
          <a:stretch/>
        </p:blipFill>
        <p:spPr>
          <a:xfrm>
            <a:off x="123144" y="165110"/>
            <a:ext cx="8893865" cy="544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6" descr="Ein Bild, das Säg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399" y="821728"/>
            <a:ext cx="8895600" cy="5214544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36"/>
          <p:cNvSpPr/>
          <p:nvPr/>
        </p:nvSpPr>
        <p:spPr>
          <a:xfrm>
            <a:off x="6611823" y="5609157"/>
            <a:ext cx="2405185" cy="195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6F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6"/>
          <p:cNvSpPr/>
          <p:nvPr/>
        </p:nvSpPr>
        <p:spPr>
          <a:xfrm>
            <a:off x="1215597" y="2077320"/>
            <a:ext cx="3529299" cy="335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Deutsche Gesellschaft für</a:t>
            </a:r>
            <a:b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Internationale Zusammenarbeit (GIZ) GmbH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Registered offices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Bonn and Eschborn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Friedrich-Ebert-Allee 36 + 40</a:t>
            </a:r>
            <a:b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53113 Bonn, Germany</a:t>
            </a:r>
            <a:b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 +49  228  44 60 - 0</a:t>
            </a:r>
            <a:b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 +49  228  44 60 - 17 66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 info@giz.de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  </a:t>
            </a:r>
            <a:r>
              <a:rPr lang="en-US" sz="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www.giz.de</a:t>
            </a:r>
            <a:endParaRPr/>
          </a:p>
        </p:txBody>
      </p:sp>
      <p:sp>
        <p:nvSpPr>
          <p:cNvPr id="428" name="Google Shape;428;p36"/>
          <p:cNvSpPr/>
          <p:nvPr/>
        </p:nvSpPr>
        <p:spPr>
          <a:xfrm>
            <a:off x="3525441" y="3413817"/>
            <a:ext cx="3221038" cy="104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Dag-Hammarskjöld-Weg 1 - 5</a:t>
            </a:r>
            <a:b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65760 Eschborn, Germany</a:t>
            </a:r>
            <a:b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 +49  61 96  79 - 0</a:t>
            </a:r>
            <a:b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 +49  61 96  79 - 11 15</a:t>
            </a:r>
            <a:endParaRPr/>
          </a:p>
        </p:txBody>
      </p:sp>
      <p:pic>
        <p:nvPicPr>
          <p:cNvPr id="429" name="Google Shape;42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6666" y="5929845"/>
            <a:ext cx="1650218" cy="60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3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3" name="Google Shape;433;p37"/>
          <p:cNvSpPr/>
          <p:nvPr/>
        </p:nvSpPr>
        <p:spPr>
          <a:xfrm>
            <a:off x="0" y="3"/>
            <a:ext cx="9144000" cy="6356351"/>
          </a:xfrm>
          <a:prstGeom prst="rect">
            <a:avLst/>
          </a:prstGeom>
          <a:gradFill>
            <a:gsLst>
              <a:gs pos="0">
                <a:schemeClr val="lt1"/>
              </a:gs>
              <a:gs pos="88000">
                <a:schemeClr val="lt1"/>
              </a:gs>
              <a:gs pos="100000">
                <a:srgbClr val="F5F1EC">
                  <a:alpha val="73725"/>
                </a:srgbClr>
              </a:gs>
            </a:gsLst>
            <a:lin ang="5400000" scaled="0"/>
          </a:gradFill>
          <a:ln w="12700" cap="flat" cmpd="sng">
            <a:solidFill>
              <a:srgbClr val="FFEFE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8139" y="2"/>
            <a:ext cx="6153403" cy="141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9081" y="852495"/>
            <a:ext cx="1411921" cy="94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493" y="276308"/>
            <a:ext cx="1602089" cy="126975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7"/>
          <p:cNvSpPr txBox="1"/>
          <p:nvPr/>
        </p:nvSpPr>
        <p:spPr>
          <a:xfrm>
            <a:off x="7015796" y="553190"/>
            <a:ext cx="1467060" cy="32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Implemented by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8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3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1" name="Google Shape;441;p38"/>
          <p:cNvSpPr/>
          <p:nvPr/>
        </p:nvSpPr>
        <p:spPr>
          <a:xfrm>
            <a:off x="0" y="3"/>
            <a:ext cx="9144000" cy="6356351"/>
          </a:xfrm>
          <a:prstGeom prst="rect">
            <a:avLst/>
          </a:prstGeom>
          <a:gradFill>
            <a:gsLst>
              <a:gs pos="0">
                <a:schemeClr val="lt1"/>
              </a:gs>
              <a:gs pos="88000">
                <a:schemeClr val="lt1"/>
              </a:gs>
              <a:gs pos="100000">
                <a:srgbClr val="F5F1EC">
                  <a:alpha val="73725"/>
                </a:srgbClr>
              </a:gs>
            </a:gsLst>
            <a:lin ang="5400000" scaled="0"/>
          </a:gradFill>
          <a:ln w="12700" cap="flat" cmpd="sng">
            <a:solidFill>
              <a:srgbClr val="FFEFE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8139" y="2"/>
            <a:ext cx="6153403" cy="141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9081" y="852495"/>
            <a:ext cx="1411921" cy="94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493" y="276308"/>
            <a:ext cx="1602089" cy="126975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8"/>
          <p:cNvSpPr txBox="1"/>
          <p:nvPr/>
        </p:nvSpPr>
        <p:spPr>
          <a:xfrm>
            <a:off x="7015796" y="553190"/>
            <a:ext cx="1467060" cy="32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Implemented by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361292"/>
            <a:ext cx="7172684" cy="378644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320283"/>
            <a:ext cx="856718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5311118"/>
            <a:ext cx="2320828" cy="82263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12137B-7817-4520-A9FF-87A20B391A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9654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title">
  <p:cSld name="Photo 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" descr="Ein Bild, das Screenshot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 l="50418" r="36621"/>
          <a:stretch/>
        </p:blipFill>
        <p:spPr>
          <a:xfrm>
            <a:off x="7497555" y="1029491"/>
            <a:ext cx="387893" cy="7879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9"/>
          <p:cNvCxnSpPr/>
          <p:nvPr/>
        </p:nvCxnSpPr>
        <p:spPr>
          <a:xfrm>
            <a:off x="4572000" y="1244600"/>
            <a:ext cx="0" cy="9144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miter lim="800000"/>
            <a:headEnd type="none" w="sm" len="sm"/>
            <a:tailEnd type="triangle" w="lg" len="lg"/>
          </a:ln>
        </p:spPr>
      </p:cxnSp>
      <p:grpSp>
        <p:nvGrpSpPr>
          <p:cNvPr id="96" name="Google Shape;96;p9"/>
          <p:cNvGrpSpPr/>
          <p:nvPr/>
        </p:nvGrpSpPr>
        <p:grpSpPr>
          <a:xfrm>
            <a:off x="5604600" y="1034680"/>
            <a:ext cx="1588101" cy="866995"/>
            <a:chOff x="5604594" y="1459908"/>
            <a:chExt cx="1588101" cy="650246"/>
          </a:xfrm>
        </p:grpSpPr>
        <p:pic>
          <p:nvPicPr>
            <p:cNvPr id="97" name="Google Shape;97;p9" descr="Ein Bild, das Screenshot enthält.&#10;&#10;Automatisch generierte Beschreibu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9"/>
            <p:cNvSpPr/>
            <p:nvPr/>
          </p:nvSpPr>
          <p:spPr>
            <a:xfrm>
              <a:off x="6631396" y="1739890"/>
              <a:ext cx="482357" cy="179961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9"/>
          <p:cNvSpPr/>
          <p:nvPr/>
        </p:nvSpPr>
        <p:spPr>
          <a:xfrm>
            <a:off x="7530036" y="1279688"/>
            <a:ext cx="334720" cy="450849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9"/>
          <p:cNvSpPr>
            <a:spLocks noGrp="1"/>
          </p:cNvSpPr>
          <p:nvPr>
            <p:ph type="pic" idx="2"/>
          </p:nvPr>
        </p:nvSpPr>
        <p:spPr>
          <a:xfrm>
            <a:off x="123144" y="165103"/>
            <a:ext cx="8893865" cy="472186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9"/>
          <p:cNvSpPr/>
          <p:nvPr/>
        </p:nvSpPr>
        <p:spPr>
          <a:xfrm>
            <a:off x="4092747" y="170890"/>
            <a:ext cx="1476375" cy="100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Click on this icon to insert a new photo.</a:t>
            </a: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5501868" y="170891"/>
            <a:ext cx="1476375" cy="56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Reset the slide.</a:t>
            </a: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7261861" y="170887"/>
            <a:ext cx="1863194" cy="12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Where necessary, change the section using the ‘Crop’ function.</a:t>
            </a: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5369094" y="4886964"/>
            <a:ext cx="3647908" cy="297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6F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 txBox="1"/>
          <p:nvPr/>
        </p:nvSpPr>
        <p:spPr>
          <a:xfrm>
            <a:off x="-3784225" y="237071"/>
            <a:ext cx="3723106" cy="12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image above transparent section.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Delete image by pressing the DEL key.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small icon in centre of page.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photo.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‘Home / Reset ’.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If required, edit the section under ‘Format/Crop ’.</a:t>
            </a:r>
            <a:endParaRPr/>
          </a:p>
        </p:txBody>
      </p:sp>
      <p:sp>
        <p:nvSpPr>
          <p:cNvPr id="106" name="Google Shape;106;p9"/>
          <p:cNvSpPr/>
          <p:nvPr/>
        </p:nvSpPr>
        <p:spPr>
          <a:xfrm rot="5400000">
            <a:off x="-202090" y="569807"/>
            <a:ext cx="281941" cy="4572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123144" y="846879"/>
            <a:ext cx="8893865" cy="4040085"/>
          </a:xfrm>
          <a:prstGeom prst="rect">
            <a:avLst/>
          </a:prstGeom>
          <a:blipFill rotWithShape="1">
            <a:blip r:embed="rId4">
              <a:alphaModFix amt="80000"/>
            </a:blip>
            <a:stretch>
              <a:fillRect l="-9" r="-8"/>
            </a:stretch>
          </a:blipFill>
          <a:ln>
            <a:noFill/>
          </a:ln>
        </p:spPr>
        <p:txBody>
          <a:bodyPr spcFirstLastPara="1" wrap="square" lIns="767900" tIns="0" rIns="95975" bIns="13822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body" idx="1"/>
          </p:nvPr>
        </p:nvSpPr>
        <p:spPr>
          <a:xfrm>
            <a:off x="699852" y="3700611"/>
            <a:ext cx="7970837" cy="7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9" name="Google Shape;109;p9" descr="Ein Bild, das Wand, Gebäude enthält.&#10;&#10;Automatisch generierte Beschreib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7031" y="1966807"/>
            <a:ext cx="1246909" cy="11471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9"/>
          <p:cNvGrpSpPr/>
          <p:nvPr/>
        </p:nvGrpSpPr>
        <p:grpSpPr>
          <a:xfrm>
            <a:off x="360489" y="5027839"/>
            <a:ext cx="3587247" cy="1554444"/>
            <a:chOff x="360483" y="3770879"/>
            <a:chExt cx="3587247" cy="1165833"/>
          </a:xfrm>
        </p:grpSpPr>
        <p:pic>
          <p:nvPicPr>
            <p:cNvPr id="111" name="Google Shape;111;p9"/>
            <p:cNvPicPr preferRelativeResize="0"/>
            <p:nvPr/>
          </p:nvPicPr>
          <p:blipFill rotWithShape="1">
            <a:blip r:embed="rId6">
              <a:alphaModFix/>
            </a:blip>
            <a:srcRect t="13216" b="13598"/>
            <a:stretch/>
          </p:blipFill>
          <p:spPr>
            <a:xfrm>
              <a:off x="360483" y="3770879"/>
              <a:ext cx="2189288" cy="116583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2" name="Google Shape;112;p9"/>
            <p:cNvGrpSpPr/>
            <p:nvPr/>
          </p:nvGrpSpPr>
          <p:grpSpPr>
            <a:xfrm>
              <a:off x="2479433" y="3994468"/>
              <a:ext cx="1468297" cy="803016"/>
              <a:chOff x="6803598" y="360857"/>
              <a:chExt cx="1328986" cy="726826"/>
            </a:xfrm>
          </p:grpSpPr>
          <p:pic>
            <p:nvPicPr>
              <p:cNvPr id="113" name="Google Shape;113;p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803598" y="533856"/>
                <a:ext cx="1328986" cy="55382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4" name="Google Shape;114;p9"/>
              <p:cNvSpPr txBox="1"/>
              <p:nvPr/>
            </p:nvSpPr>
            <p:spPr>
              <a:xfrm>
                <a:off x="6814763" y="360857"/>
                <a:ext cx="1066949" cy="177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Implemented by</a:t>
                </a:r>
                <a:endParaRPr/>
              </a:p>
            </p:txBody>
          </p:sp>
        </p:grpSp>
      </p:grp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6" y="165100"/>
            <a:ext cx="8893865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6" y="165100"/>
            <a:ext cx="8893865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723673"/>
            <a:ext cx="7472602" cy="53399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Intermediate slide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132F28-06B2-4221-9B40-46373C4B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40507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phic/free-form selection title">
  <p:cSld name="Graphic/free-form selection 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/>
          <p:nvPr/>
        </p:nvSpPr>
        <p:spPr>
          <a:xfrm>
            <a:off x="5369094" y="4886964"/>
            <a:ext cx="3647908" cy="2971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6F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0"/>
          <p:cNvSpPr>
            <a:spLocks noGrp="1"/>
          </p:cNvSpPr>
          <p:nvPr>
            <p:ph type="pic" idx="2"/>
          </p:nvPr>
        </p:nvSpPr>
        <p:spPr>
          <a:xfrm>
            <a:off x="123144" y="165103"/>
            <a:ext cx="8893865" cy="472186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0"/>
          <p:cNvSpPr/>
          <p:nvPr/>
        </p:nvSpPr>
        <p:spPr>
          <a:xfrm rot="5400000">
            <a:off x="-202090" y="569807"/>
            <a:ext cx="281941" cy="4572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0"/>
          <p:cNvSpPr txBox="1">
            <a:spLocks noGrp="1"/>
          </p:cNvSpPr>
          <p:nvPr>
            <p:ph type="title"/>
          </p:nvPr>
        </p:nvSpPr>
        <p:spPr>
          <a:xfrm>
            <a:off x="123144" y="846879"/>
            <a:ext cx="8893865" cy="404008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-9" r="-8"/>
            </a:stretch>
          </a:blipFill>
          <a:ln>
            <a:noFill/>
          </a:ln>
        </p:spPr>
        <p:txBody>
          <a:bodyPr spcFirstLastPara="1" wrap="square" lIns="767900" tIns="0" rIns="95975" bIns="13822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body" idx="1"/>
          </p:nvPr>
        </p:nvSpPr>
        <p:spPr>
          <a:xfrm>
            <a:off x="699852" y="3700611"/>
            <a:ext cx="7970837" cy="7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1" name="Google Shape;121;p10" descr="Ein Bild, das Wand, Gebäud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7511" y="1966807"/>
            <a:ext cx="1246909" cy="114715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0"/>
          <p:cNvSpPr/>
          <p:nvPr/>
        </p:nvSpPr>
        <p:spPr>
          <a:xfrm>
            <a:off x="4092747" y="170890"/>
            <a:ext cx="1476375" cy="100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Click on this icon to insert a new photo.</a:t>
            </a:r>
            <a:endParaRPr/>
          </a:p>
        </p:txBody>
      </p:sp>
      <p:sp>
        <p:nvSpPr>
          <p:cNvPr id="123" name="Google Shape;123;p10"/>
          <p:cNvSpPr/>
          <p:nvPr/>
        </p:nvSpPr>
        <p:spPr>
          <a:xfrm>
            <a:off x="5501868" y="170891"/>
            <a:ext cx="1476375" cy="56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Reset the slide.</a:t>
            </a:r>
            <a:endParaRPr/>
          </a:p>
        </p:txBody>
      </p:sp>
      <p:sp>
        <p:nvSpPr>
          <p:cNvPr id="124" name="Google Shape;124;p10"/>
          <p:cNvSpPr/>
          <p:nvPr/>
        </p:nvSpPr>
        <p:spPr>
          <a:xfrm>
            <a:off x="7261861" y="170887"/>
            <a:ext cx="1863194" cy="12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Where necessary, change the section using the ‘Crop’ function.</a:t>
            </a:r>
            <a:endParaRPr/>
          </a:p>
        </p:txBody>
      </p:sp>
      <p:sp>
        <p:nvSpPr>
          <p:cNvPr id="125" name="Google Shape;125;p10"/>
          <p:cNvSpPr txBox="1"/>
          <p:nvPr/>
        </p:nvSpPr>
        <p:spPr>
          <a:xfrm>
            <a:off x="-3784225" y="237071"/>
            <a:ext cx="3723106" cy="12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image above transparent section.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Delete image by pressing the DEL key.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small icon in centre of page.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photo.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‘Home / Reset ’.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If required, edit the section under ‘Format/Crop ’.</a:t>
            </a:r>
            <a:endParaRPr/>
          </a:p>
        </p:txBody>
      </p:sp>
      <p:pic>
        <p:nvPicPr>
          <p:cNvPr id="126" name="Google Shape;126;p10" descr="Ein Bild, das Screensho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l="50418" r="36621"/>
          <a:stretch/>
        </p:blipFill>
        <p:spPr>
          <a:xfrm>
            <a:off x="7797511" y="1029491"/>
            <a:ext cx="387893" cy="787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0"/>
          <p:cNvGrpSpPr/>
          <p:nvPr/>
        </p:nvGrpSpPr>
        <p:grpSpPr>
          <a:xfrm>
            <a:off x="5604600" y="1034680"/>
            <a:ext cx="1588101" cy="866995"/>
            <a:chOff x="5604594" y="1459908"/>
            <a:chExt cx="1588101" cy="650246"/>
          </a:xfrm>
        </p:grpSpPr>
        <p:pic>
          <p:nvPicPr>
            <p:cNvPr id="128" name="Google Shape;128;p10" descr="Ein Bild, das Screenshot enthält.&#10;&#10;Automatisch generierte Beschreibu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0"/>
            <p:cNvSpPr/>
            <p:nvPr/>
          </p:nvSpPr>
          <p:spPr>
            <a:xfrm>
              <a:off x="6631396" y="1739890"/>
              <a:ext cx="482357" cy="179961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0"/>
          <p:cNvSpPr/>
          <p:nvPr/>
        </p:nvSpPr>
        <p:spPr>
          <a:xfrm>
            <a:off x="7829994" y="1279688"/>
            <a:ext cx="334720" cy="450849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10"/>
          <p:cNvGrpSpPr/>
          <p:nvPr/>
        </p:nvGrpSpPr>
        <p:grpSpPr>
          <a:xfrm>
            <a:off x="360489" y="5027839"/>
            <a:ext cx="3587247" cy="1554444"/>
            <a:chOff x="360483" y="3770879"/>
            <a:chExt cx="3587247" cy="1165833"/>
          </a:xfrm>
        </p:grpSpPr>
        <p:pic>
          <p:nvPicPr>
            <p:cNvPr id="132" name="Google Shape;132;p10"/>
            <p:cNvPicPr preferRelativeResize="0"/>
            <p:nvPr/>
          </p:nvPicPr>
          <p:blipFill rotWithShape="1">
            <a:blip r:embed="rId6">
              <a:alphaModFix/>
            </a:blip>
            <a:srcRect t="13216" b="13598"/>
            <a:stretch/>
          </p:blipFill>
          <p:spPr>
            <a:xfrm>
              <a:off x="360483" y="3770879"/>
              <a:ext cx="2189288" cy="116583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3" name="Google Shape;133;p10"/>
            <p:cNvGrpSpPr/>
            <p:nvPr/>
          </p:nvGrpSpPr>
          <p:grpSpPr>
            <a:xfrm>
              <a:off x="2479433" y="3994468"/>
              <a:ext cx="1468297" cy="803016"/>
              <a:chOff x="6803598" y="360857"/>
              <a:chExt cx="1328986" cy="726826"/>
            </a:xfrm>
          </p:grpSpPr>
          <p:pic>
            <p:nvPicPr>
              <p:cNvPr id="134" name="Google Shape;134;p10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6803598" y="533856"/>
                <a:ext cx="1328986" cy="55382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5" name="Google Shape;135;p10"/>
              <p:cNvSpPr txBox="1"/>
              <p:nvPr/>
            </p:nvSpPr>
            <p:spPr>
              <a:xfrm>
                <a:off x="6814763" y="360857"/>
                <a:ext cx="1066949" cy="177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Implemented by</a:t>
                </a:r>
                <a:endParaRPr/>
              </a:p>
            </p:txBody>
          </p:sp>
        </p:grpSp>
      </p:grp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/>
          </p:nvPr>
        </p:nvSpPr>
        <p:spPr>
          <a:xfrm>
            <a:off x="449820" y="320287"/>
            <a:ext cx="856718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449818" y="1361302"/>
            <a:ext cx="7172684" cy="466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  <a:defRPr/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tart slide, b/w  ">
  <p:cSld name="Chapter start slide, b/w  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3"/>
          <p:cNvPicPr preferRelativeResize="0"/>
          <p:nvPr/>
        </p:nvPicPr>
        <p:blipFill rotWithShape="1">
          <a:blip r:embed="rId2">
            <a:alphaModFix/>
          </a:blip>
          <a:srcRect t="233" b="7465"/>
          <a:stretch/>
        </p:blipFill>
        <p:spPr>
          <a:xfrm>
            <a:off x="123144" y="165104"/>
            <a:ext cx="8893865" cy="5968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3" descr="Ein Bild, das Säg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35" y="2093676"/>
            <a:ext cx="8895600" cy="404008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>
            <a:spLocks noGrp="1"/>
          </p:cNvSpPr>
          <p:nvPr>
            <p:ph type="body" idx="1"/>
          </p:nvPr>
        </p:nvSpPr>
        <p:spPr>
          <a:xfrm>
            <a:off x="699852" y="4938863"/>
            <a:ext cx="797083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/>
          </p:nvPr>
        </p:nvSpPr>
        <p:spPr>
          <a:xfrm>
            <a:off x="699852" y="3783924"/>
            <a:ext cx="7971711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tart slide, photo">
  <p:cSld name="Chapter start slide, photo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>
            <a:spLocks noGrp="1"/>
          </p:cNvSpPr>
          <p:nvPr>
            <p:ph type="pic" idx="2"/>
          </p:nvPr>
        </p:nvSpPr>
        <p:spPr>
          <a:xfrm>
            <a:off x="123144" y="165104"/>
            <a:ext cx="8893865" cy="5968659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64" name="Google Shape;164;p14"/>
          <p:cNvCxnSpPr/>
          <p:nvPr/>
        </p:nvCxnSpPr>
        <p:spPr>
          <a:xfrm>
            <a:off x="4572000" y="1244600"/>
            <a:ext cx="0" cy="9144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miter lim="800000"/>
            <a:headEnd type="none" w="sm" len="sm"/>
            <a:tailEnd type="triangle" w="lg" len="lg"/>
          </a:ln>
        </p:spPr>
      </p:cxnSp>
      <p:sp>
        <p:nvSpPr>
          <p:cNvPr id="165" name="Google Shape;165;p14"/>
          <p:cNvSpPr/>
          <p:nvPr/>
        </p:nvSpPr>
        <p:spPr>
          <a:xfrm rot="5400000">
            <a:off x="-202090" y="569807"/>
            <a:ext cx="281941" cy="4572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123144" y="2093676"/>
            <a:ext cx="8893865" cy="4040085"/>
          </a:xfrm>
          <a:prstGeom prst="rect">
            <a:avLst/>
          </a:prstGeom>
          <a:blipFill rotWithShape="1">
            <a:blip r:embed="rId2">
              <a:alphaModFix amt="80000"/>
            </a:blip>
            <a:stretch>
              <a:fillRect l="-9" r="-8"/>
            </a:stretch>
          </a:blipFill>
          <a:ln>
            <a:noFill/>
          </a:ln>
        </p:spPr>
        <p:txBody>
          <a:bodyPr spcFirstLastPara="1" wrap="square" lIns="767900" tIns="0" rIns="95975" bIns="13822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7" name="Google Shape;167;p14" descr="Ein Bild, das Wand, Gebäude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7031" y="1966807"/>
            <a:ext cx="1246909" cy="114715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4"/>
          <p:cNvSpPr txBox="1">
            <a:spLocks noGrp="1"/>
          </p:cNvSpPr>
          <p:nvPr>
            <p:ph type="body" idx="1"/>
          </p:nvPr>
        </p:nvSpPr>
        <p:spPr>
          <a:xfrm>
            <a:off x="699852" y="4938863"/>
            <a:ext cx="797083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4"/>
          <p:cNvSpPr/>
          <p:nvPr/>
        </p:nvSpPr>
        <p:spPr>
          <a:xfrm>
            <a:off x="4092747" y="170890"/>
            <a:ext cx="1476375" cy="100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Click on this icon to insert a new photo.</a:t>
            </a: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5501868" y="170891"/>
            <a:ext cx="1476375" cy="56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Reset the slide.</a:t>
            </a:r>
            <a:endParaRPr/>
          </a:p>
        </p:txBody>
      </p:sp>
      <p:sp>
        <p:nvSpPr>
          <p:cNvPr id="171" name="Google Shape;171;p14"/>
          <p:cNvSpPr/>
          <p:nvPr/>
        </p:nvSpPr>
        <p:spPr>
          <a:xfrm>
            <a:off x="7261861" y="170887"/>
            <a:ext cx="1863194" cy="12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Where necessary, change the section using the ‘Crop’ function.</a:t>
            </a: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-3784225" y="237071"/>
            <a:ext cx="3723106" cy="123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image above transparent section.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Delete image by pressing the DEL key.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Click on small icon in centre of page.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photo.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Select ‘Home / Reset ’.</a:t>
            </a:r>
            <a:endParaRPr/>
          </a:p>
          <a:p>
            <a:pPr marL="171430" marR="0" lvl="0" indent="-17143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AutoNum type="arabicPeriod"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If required, edit the section under ‘Format/Crop ’.</a:t>
            </a: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Google Shape;176;p14" descr="Ein Bild, das Screensho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 l="50418" r="36621"/>
          <a:stretch/>
        </p:blipFill>
        <p:spPr>
          <a:xfrm>
            <a:off x="7497555" y="1029491"/>
            <a:ext cx="387893" cy="787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14"/>
          <p:cNvGrpSpPr/>
          <p:nvPr/>
        </p:nvGrpSpPr>
        <p:grpSpPr>
          <a:xfrm>
            <a:off x="5604600" y="1034680"/>
            <a:ext cx="1588101" cy="866995"/>
            <a:chOff x="5604594" y="1459908"/>
            <a:chExt cx="1588101" cy="650246"/>
          </a:xfrm>
        </p:grpSpPr>
        <p:pic>
          <p:nvPicPr>
            <p:cNvPr id="178" name="Google Shape;178;p14" descr="Ein Bild, das Screenshot enthält.&#10;&#10;Automatisch generierte Beschreibu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14"/>
            <p:cNvSpPr/>
            <p:nvPr/>
          </p:nvSpPr>
          <p:spPr>
            <a:xfrm>
              <a:off x="6631396" y="1739890"/>
              <a:ext cx="482357" cy="179961"/>
            </a:xfrm>
            <a:prstGeom prst="rect">
              <a:avLst/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4"/>
          <p:cNvSpPr/>
          <p:nvPr/>
        </p:nvSpPr>
        <p:spPr>
          <a:xfrm>
            <a:off x="7530036" y="1279688"/>
            <a:ext cx="334720" cy="450849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tart slide, alternative">
  <p:cSld name="Chapter start slide, alternativ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>
            <a:spLocks noGrp="1"/>
          </p:cNvSpPr>
          <p:nvPr>
            <p:ph type="body" idx="1"/>
          </p:nvPr>
        </p:nvSpPr>
        <p:spPr>
          <a:xfrm>
            <a:off x="699852" y="3700611"/>
            <a:ext cx="797083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sp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699852" y="2532972"/>
            <a:ext cx="7971711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4" name="Google Shape;184;p15"/>
          <p:cNvGrpSpPr/>
          <p:nvPr/>
        </p:nvGrpSpPr>
        <p:grpSpPr>
          <a:xfrm>
            <a:off x="123144" y="165103"/>
            <a:ext cx="3783013" cy="1340924"/>
            <a:chOff x="4846637" y="119557"/>
            <a:chExt cx="3783013" cy="1005693"/>
          </a:xfrm>
        </p:grpSpPr>
        <p:sp>
          <p:nvSpPr>
            <p:cNvPr id="185" name="Google Shape;185;p15"/>
            <p:cNvSpPr/>
            <p:nvPr/>
          </p:nvSpPr>
          <p:spPr>
            <a:xfrm>
              <a:off x="4846637" y="119557"/>
              <a:ext cx="3783013" cy="1003198"/>
            </a:xfrm>
            <a:custGeom>
              <a:avLst/>
              <a:gdLst/>
              <a:ahLst/>
              <a:cxnLst/>
              <a:rect l="l" t="t" r="r" b="b"/>
              <a:pathLst>
                <a:path w="6644156" h="1761930" extrusionOk="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l="-223" r="-223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920060" y="119557"/>
              <a:ext cx="1036212" cy="1005693"/>
            </a:xfrm>
            <a:custGeom>
              <a:avLst/>
              <a:gdLst/>
              <a:ahLst/>
              <a:cxnLst/>
              <a:rect l="l" t="t" r="r" b="b"/>
              <a:pathLst>
                <a:path w="1978500" h="1920227" extrusionOk="0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7610197" y="119557"/>
              <a:ext cx="508146" cy="477657"/>
            </a:xfrm>
            <a:custGeom>
              <a:avLst/>
              <a:gdLst/>
              <a:ahLst/>
              <a:cxnLst/>
              <a:rect l="l" t="t" r="r" b="b"/>
              <a:pathLst>
                <a:path w="970232" h="912018" extrusionOk="0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 flipH="1">
              <a:off x="7164646" y="119557"/>
              <a:ext cx="951008" cy="481890"/>
            </a:xfrm>
            <a:custGeom>
              <a:avLst/>
              <a:gdLst/>
              <a:ahLst/>
              <a:cxnLst/>
              <a:rect l="l" t="t" r="r" b="b"/>
              <a:pathLst>
                <a:path w="1815814" h="920101" extrusionOk="0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4920060" y="119557"/>
              <a:ext cx="2146640" cy="1005693"/>
            </a:xfrm>
            <a:custGeom>
              <a:avLst/>
              <a:gdLst/>
              <a:ahLst/>
              <a:cxnLst/>
              <a:rect l="l" t="t" r="r" b="b"/>
              <a:pathLst>
                <a:path w="4098704" h="1920227" extrusionOk="0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lt1">
                <a:alpha val="4588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15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mediate slide, b/w visual">
  <p:cSld name="Intermediate slide, b/w visual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6"/>
          <p:cNvPicPr preferRelativeResize="0"/>
          <p:nvPr/>
        </p:nvPicPr>
        <p:blipFill rotWithShape="1">
          <a:blip r:embed="rId2">
            <a:alphaModFix/>
          </a:blip>
          <a:srcRect t="233" b="7465"/>
          <a:stretch/>
        </p:blipFill>
        <p:spPr>
          <a:xfrm>
            <a:off x="123144" y="165104"/>
            <a:ext cx="8893865" cy="596865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6"/>
          <p:cNvSpPr/>
          <p:nvPr/>
        </p:nvSpPr>
        <p:spPr>
          <a:xfrm>
            <a:off x="123144" y="165104"/>
            <a:ext cx="8893865" cy="5968659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835701" y="2734835"/>
            <a:ext cx="7472602" cy="51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ctr" anchorCtr="0">
            <a:spAutoFit/>
          </a:bodyPr>
          <a:lstStyle>
            <a:lvl1pPr lvl="0" algn="ctr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>
                <a:solidFill>
                  <a:srgbClr val="6F6F6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2">
            <a:alphaModFix/>
          </a:blip>
          <a:srcRect r="64013"/>
          <a:stretch/>
        </p:blipFill>
        <p:spPr>
          <a:xfrm>
            <a:off x="8692050" y="6371822"/>
            <a:ext cx="309835" cy="3168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8167688" y="6133764"/>
            <a:ext cx="849312" cy="691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6F6F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846523" y="6568520"/>
            <a:ext cx="5775978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1059426" y="6506968"/>
            <a:ext cx="5336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49817" y="6568520"/>
            <a:ext cx="4508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6F6F6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1708149" y="6575619"/>
            <a:ext cx="0" cy="103716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p1"/>
          <p:cNvCxnSpPr/>
          <p:nvPr/>
        </p:nvCxnSpPr>
        <p:spPr>
          <a:xfrm>
            <a:off x="917820" y="6575619"/>
            <a:ext cx="0" cy="103716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449818" y="1361294"/>
            <a:ext cx="7172684" cy="46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−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449818" y="320287"/>
            <a:ext cx="7172684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57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7" r:id="rId12"/>
    <p:sldLayoutId id="2147483668" r:id="rId13"/>
    <p:sldLayoutId id="2147483669" r:id="rId14"/>
    <p:sldLayoutId id="2147483670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726" r:id="rId29"/>
    <p:sldLayoutId id="2147483730" r:id="rId30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">
          <p15:clr>
            <a:srgbClr val="F26B43"/>
          </p15:clr>
        </p15:guide>
        <p15:guide id="2" orient="horz" pos="3162">
          <p15:clr>
            <a:srgbClr val="F26B43"/>
          </p15:clr>
        </p15:guide>
        <p15:guide id="3" pos="5680">
          <p15:clr>
            <a:srgbClr val="F26B43"/>
          </p15:clr>
        </p15:guide>
        <p15:guide id="4" pos="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43;p81">
            <a:extLst>
              <a:ext uri="{FF2B5EF4-FFF2-40B4-BE49-F238E27FC236}">
                <a16:creationId xmlns:a16="http://schemas.microsoft.com/office/drawing/2014/main" id="{AB9B6FDB-7E00-43C5-8295-B0336B678DC3}"/>
              </a:ext>
            </a:extLst>
          </p:cNvPr>
          <p:cNvSpPr txBox="1">
            <a:spLocks/>
          </p:cNvSpPr>
          <p:nvPr/>
        </p:nvSpPr>
        <p:spPr>
          <a:xfrm>
            <a:off x="4097686" y="5389115"/>
            <a:ext cx="5247120" cy="1107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71981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−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hy-AM" sz="1800" b="1" dirty="0">
                <a:latin typeface="Academy" pitchFamily="2" charset="0"/>
              </a:rPr>
              <a:t>«</a:t>
            </a:r>
            <a:r>
              <a:rPr lang="hy-AM" sz="1800" b="1" dirty="0"/>
              <a:t>ՄԱՍՆԱՎՈՐ ՀԱՏՎԱԾԻ ԶԱՐԳԱՑՈՒՄ ԵՎ ՄԿՈՒ ՀԱՐԱՎԱՅԻՆ ԿՈՎԿԱՍՈՒՄ</a:t>
            </a:r>
            <a:r>
              <a:rPr lang="hy-AM" sz="1800" b="1" dirty="0">
                <a:latin typeface="Academy" pitchFamily="2" charset="0"/>
              </a:rPr>
              <a:t>»</a:t>
            </a:r>
            <a:r>
              <a:rPr lang="hy-AM" sz="1800" b="1" dirty="0"/>
              <a:t> ԳՄՀԸ ԾՐԱԳԻՐ</a:t>
            </a:r>
            <a:endParaRPr lang="en-US" sz="1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2022թ.</a:t>
            </a:r>
            <a:endParaRPr lang="hy-AM" sz="1800" b="1" dirty="0"/>
          </a:p>
        </p:txBody>
      </p:sp>
      <p:sp>
        <p:nvSpPr>
          <p:cNvPr id="18" name="Google Shape;981;p84">
            <a:extLst>
              <a:ext uri="{FF2B5EF4-FFF2-40B4-BE49-F238E27FC236}">
                <a16:creationId xmlns:a16="http://schemas.microsoft.com/office/drawing/2014/main" id="{963A7BD9-8923-410F-9AA0-DCF2A6B19D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01394" y="2171587"/>
            <a:ext cx="6430177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2000" bIns="0" anchor="t" anchorCtr="0">
            <a:spAutoFit/>
          </a:bodyPr>
          <a:lstStyle/>
          <a:p>
            <a:pPr marL="0" lvl="0" indent="0" algn="r">
              <a:lnSpc>
                <a:spcPct val="100000"/>
              </a:lnSpc>
              <a:spcBef>
                <a:spcPts val="0"/>
              </a:spcBef>
              <a:buSzPts val="3600"/>
            </a:pPr>
            <a:r>
              <a:rPr lang="en-GB" b="1" dirty="0" err="1"/>
              <a:t>Թեմա</a:t>
            </a:r>
            <a:r>
              <a:rPr lang="en-GB" b="1" dirty="0"/>
              <a:t> 1. </a:t>
            </a:r>
            <a:r>
              <a:rPr lang="en-GB" b="1" dirty="0" err="1"/>
              <a:t>Անվտանգ</a:t>
            </a:r>
            <a:r>
              <a:rPr lang="en-GB" b="1" dirty="0"/>
              <a:t> </a:t>
            </a:r>
            <a:r>
              <a:rPr lang="en-GB" b="1" dirty="0" err="1"/>
              <a:t>հյուրատուն</a:t>
            </a:r>
            <a:r>
              <a:rPr lang="en-GB" b="1" dirty="0"/>
              <a:t>, </a:t>
            </a:r>
            <a:r>
              <a:rPr lang="en-GB" b="1" dirty="0" err="1"/>
              <a:t>հյուրանոց</a:t>
            </a:r>
            <a:r>
              <a:rPr lang="en-GB" b="1" dirty="0"/>
              <a:t> </a:t>
            </a:r>
            <a:r>
              <a:rPr lang="en-GB" b="1" dirty="0" err="1"/>
              <a:t>և</a:t>
            </a:r>
            <a:r>
              <a:rPr lang="en-GB" b="1" dirty="0"/>
              <a:t> </a:t>
            </a:r>
            <a:r>
              <a:rPr lang="en-GB" b="1" dirty="0" err="1"/>
              <a:t>այլ</a:t>
            </a:r>
            <a:r>
              <a:rPr lang="en-GB" b="1" dirty="0"/>
              <a:t> </a:t>
            </a:r>
            <a:r>
              <a:rPr lang="en-GB" b="1" dirty="0" err="1"/>
              <a:t>տիպի</a:t>
            </a:r>
            <a:r>
              <a:rPr lang="en-GB" b="1" dirty="0"/>
              <a:t> </a:t>
            </a:r>
            <a:r>
              <a:rPr lang="en-GB" b="1" dirty="0" err="1"/>
              <a:t>զբոսաշրջային</a:t>
            </a:r>
            <a:r>
              <a:rPr lang="en-GB" b="1" dirty="0"/>
              <a:t> </a:t>
            </a:r>
            <a:r>
              <a:rPr lang="en-GB" b="1" dirty="0" err="1"/>
              <a:t>կացարան</a:t>
            </a:r>
            <a:r>
              <a:rPr lang="en-AM" sz="3200" dirty="0"/>
              <a:t> </a:t>
            </a:r>
            <a:endParaRPr sz="3000" b="1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01AD2-10B4-754F-AF2E-73E51F9CC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361293"/>
            <a:ext cx="7172684" cy="3866611"/>
          </a:xfrm>
        </p:spPr>
        <p:txBody>
          <a:bodyPr/>
          <a:lstStyle/>
          <a:p>
            <a:r>
              <a:rPr lang="hy-AM" sz="1800" b="1" dirty="0">
                <a:solidFill>
                  <a:srgbClr val="C00000"/>
                </a:solidFill>
                <a:ea typeface="+mn-lt"/>
                <a:cs typeface="+mn-lt"/>
              </a:rPr>
              <a:t>Աշխատակիցների պարտականությունները.</a:t>
            </a:r>
          </a:p>
          <a:p>
            <a:r>
              <a:rPr lang="hy-AM" dirty="0"/>
              <a:t>Ծխելը ՄԻԱՅՆ հատուկ նշանակված վայրերում և հանգցնել ծխախոտի մնացորդը ծխելուց հետո</a:t>
            </a:r>
          </a:p>
          <a:p>
            <a:r>
              <a:rPr lang="hy-AM" dirty="0"/>
              <a:t>Չօգտագործել բաց կրակ լուսավորման նպատակով</a:t>
            </a:r>
          </a:p>
          <a:p>
            <a:r>
              <a:rPr lang="hy-AM" dirty="0"/>
              <a:t>Չօգտագործել էլեկտրական տաքացուցիչներ վարագույրների, վերմակների և այլն դյուրավառ տեքստիլի մոտ:</a:t>
            </a:r>
          </a:p>
          <a:p>
            <a:r>
              <a:rPr lang="hy-AM" dirty="0"/>
              <a:t>Ժամանելուց հետո հյուրերին տեղեկացրեք, որ սենյակներում ծխելը արգելված է։</a:t>
            </a:r>
          </a:p>
          <a:p>
            <a:r>
              <a:rPr lang="hy-AM" dirty="0"/>
              <a:t>Մի օգտագործեք լարեր կամ մալուխներ տեսանելի մեկուսացման թերություններով:</a:t>
            </a:r>
          </a:p>
          <a:p>
            <a:r>
              <a:rPr lang="hy-AM" dirty="0"/>
              <a:t>Մի օգտագործեք վնասված վարդակներ, անջատիչներ կամ այլ էլեկտրական կայանքներ:</a:t>
            </a:r>
          </a:p>
          <a:p>
            <a:r>
              <a:rPr lang="hy-AM" dirty="0"/>
              <a:t>Մի փաթաթեք լամպերը թղթով, կտորով կամ այլ այրվող նյութերով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E7536-5C67-27E4-32EE-D566536B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Հյուրատան անձնակազմի պարտականությունները հրդեհային անվտանգության ապահովման համար</a:t>
            </a:r>
            <a:endParaRPr lang="en-AM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02CEB-F8D7-FFC2-8E8E-D373628D9B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8881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01AD2-10B4-754F-AF2E-73E51F9CC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361292"/>
            <a:ext cx="7172684" cy="4402199"/>
          </a:xfrm>
        </p:spPr>
        <p:txBody>
          <a:bodyPr/>
          <a:lstStyle/>
          <a:p>
            <a:r>
              <a:rPr lang="hy-AM" sz="1800" b="1" dirty="0">
                <a:solidFill>
                  <a:srgbClr val="C00000"/>
                </a:solidFill>
                <a:ea typeface="+mn-lt"/>
                <a:cs typeface="+mn-lt"/>
              </a:rPr>
              <a:t>Աշխատակիցների պարտականությունները՝ շարունակություն</a:t>
            </a:r>
          </a:p>
          <a:p>
            <a:r>
              <a:rPr lang="hy-AM" dirty="0"/>
              <a:t>Մի օգտագործեք արդուկներ, էլեկտրական վառարաններ, էլեկտրական թեյնիկներ կամ այլ սարքավորումներ, որոնք չունեն գերտաքացումից ավտոմատ թերմոստատային պաշտպանություն և մի միացրեք դրանք անսարքության դեպքում</a:t>
            </a:r>
          </a:p>
          <a:p>
            <a:r>
              <a:rPr lang="hy-AM" dirty="0"/>
              <a:t>Մի օգտագործեք ոչ ստանդարտ (տնական արտադրության) էլեկտրական տաքացուցիչներ։</a:t>
            </a:r>
          </a:p>
          <a:p>
            <a:r>
              <a:rPr lang="hy-AM" dirty="0"/>
              <a:t>Առանց հսկողության մի թողեք ջեռուցման և կենցաղային տեխնիկան</a:t>
            </a:r>
          </a:p>
          <a:p>
            <a:r>
              <a:rPr lang="hy-AM" dirty="0"/>
              <a:t>Մի չորացրեք հագուստը և կոշիկները խողովակաշարերի և ջեռուցման սարքերի տաք մակերեսների վրա</a:t>
            </a:r>
          </a:p>
          <a:p>
            <a:r>
              <a:rPr lang="hy-AM" dirty="0"/>
              <a:t>Մի մաքրեք կամ լվացեք հագուստը՝ օգտագործելով բենզին, կերոսին կամ այլ դյուրավառ կամ այրվող հեղուկներ</a:t>
            </a:r>
          </a:p>
          <a:p>
            <a:r>
              <a:rPr lang="hy-AM" dirty="0"/>
              <a:t>Մի պահեք դյուրավառ և այրվող հեղուկներ, գազի բալոններ պատշգամբներում և լոջաներում, աստիճանահարթակներում, նկուղային հարկերում, նկուղներում և վերնահարկերում։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E7536-5C67-27E4-32EE-D566536B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Հյուրատան անձնակազմի պարտականությունները հրդեհային անվտանգության ապահովման համար</a:t>
            </a:r>
            <a:endParaRPr lang="en-AM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02CEB-F8D7-FFC2-8E8E-D373628D9B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8849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02CEB-F8D7-FFC2-8E8E-D373628D9B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12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8F0DF-7F16-9332-421F-3A491424D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1162050"/>
            <a:ext cx="3175000" cy="45339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03E0C3E-D726-5D1E-086D-E14B76C5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y-AM" dirty="0"/>
              <a:t>Գործողություններ հրդեհի դեպքում՝</a:t>
            </a:r>
            <a:br>
              <a:rPr lang="en-US" dirty="0"/>
            </a:br>
            <a:r>
              <a:rPr lang="hy-AM" dirty="0"/>
              <a:t>Ունենալ հստակ ուղեցույց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3819561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A3D8C-25D1-45AC-8601-D0FE86273D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1" indent="-342900">
              <a:buFont typeface="+mj-lt"/>
              <a:buAutoNum type="arabicPeriod"/>
            </a:pPr>
            <a:r>
              <a:rPr lang="hy-AM" sz="1800" dirty="0"/>
              <a:t>Աշխատակիցների հիգիենա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sz="1800" dirty="0"/>
              <a:t>Մաքրում հյուրի դուրսգրումից հետո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sz="1800" dirty="0"/>
              <a:t>Սենյակի ընդհանուր մաքրում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sz="1800" dirty="0"/>
              <a:t>Հանրային տարածք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38E5E8-67BA-472F-87DF-AE6566B9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>
                <a:solidFill>
                  <a:srgbClr val="C00000"/>
                </a:solidFill>
                <a:ea typeface="+mn-lt"/>
                <a:cs typeface="+mn-lt"/>
              </a:rPr>
              <a:t>Հիգիենա հյուրատներում և այլ հյուրանոցային կացարաններում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0819-FB5B-459D-9AD7-F505D85551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Page </a:t>
            </a:r>
            <a:fld id="{00000000-1234-1234-1234-123412341234}" type="slidenum">
              <a:rPr lang="en-US" smtClean="0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83082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01AD2-10B4-754F-AF2E-73E51F9CC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361292"/>
            <a:ext cx="4551673" cy="4402199"/>
          </a:xfrm>
        </p:spPr>
        <p:txBody>
          <a:bodyPr/>
          <a:lstStyle/>
          <a:p>
            <a:pPr marL="571500" indent="-342900">
              <a:buFont typeface="+mj-lt"/>
              <a:buAutoNum type="arabicPeriod"/>
            </a:pPr>
            <a:r>
              <a:rPr lang="hy-AM" sz="1800" b="1" dirty="0">
                <a:solidFill>
                  <a:schemeClr val="tx1"/>
                </a:solidFill>
                <a:ea typeface="+mn-lt"/>
                <a:cs typeface="+mn-lt"/>
              </a:rPr>
              <a:t>Սանիտարական գրքույկներ և պարբերական ստուգումներ</a:t>
            </a:r>
          </a:p>
          <a:p>
            <a:pPr marL="571500" indent="-342900">
              <a:buFont typeface="+mj-lt"/>
              <a:buAutoNum type="arabicPeriod"/>
            </a:pPr>
            <a:r>
              <a:rPr lang="hy-AM" sz="1800" b="1" dirty="0">
                <a:solidFill>
                  <a:schemeClr val="tx1"/>
                </a:solidFill>
                <a:ea typeface="+mn-lt"/>
                <a:cs typeface="+mn-lt"/>
              </a:rPr>
              <a:t>Անհատական հիգիենայի պարագաների հասանելիություն</a:t>
            </a:r>
          </a:p>
          <a:p>
            <a:pPr marL="571500" indent="-342900">
              <a:buFont typeface="+mj-lt"/>
              <a:buAutoNum type="arabicPeriod"/>
            </a:pPr>
            <a:r>
              <a:rPr lang="hy-AM" sz="1800" b="1" dirty="0">
                <a:solidFill>
                  <a:schemeClr val="tx1"/>
                </a:solidFill>
                <a:ea typeface="+mn-lt"/>
                <a:cs typeface="+mn-lt"/>
              </a:rPr>
              <a:t>Լոգարանի/լվացարանի հասանելիություն</a:t>
            </a:r>
          </a:p>
          <a:p>
            <a:pPr marL="571500" indent="-342900">
              <a:buFont typeface="+mj-lt"/>
              <a:buAutoNum type="arabicPeriod"/>
            </a:pPr>
            <a:r>
              <a:rPr lang="hy-AM" sz="1800" b="1" dirty="0">
                <a:solidFill>
                  <a:schemeClr val="tx1"/>
                </a:solidFill>
                <a:ea typeface="+mn-lt"/>
                <a:cs typeface="+mn-lt"/>
              </a:rPr>
              <a:t>Անհատական մաքուր համազգեստի առկայություն</a:t>
            </a:r>
          </a:p>
          <a:p>
            <a:pPr marL="571500" indent="-342900">
              <a:buFont typeface="+mj-lt"/>
              <a:buAutoNum type="arabicPeriod"/>
            </a:pPr>
            <a:r>
              <a:rPr lang="hy-AM" sz="1800" b="1" dirty="0">
                <a:solidFill>
                  <a:schemeClr val="tx1"/>
                </a:solidFill>
                <a:ea typeface="+mn-lt"/>
                <a:cs typeface="+mn-lt"/>
              </a:rPr>
              <a:t>Անհատական պահարաններ և հանդերձարան</a:t>
            </a:r>
          </a:p>
          <a:p>
            <a:pPr marL="571500" indent="-342900">
              <a:buFont typeface="+mj-lt"/>
              <a:buAutoNum type="arabicPeriod"/>
            </a:pPr>
            <a:r>
              <a:rPr lang="hy-AM" sz="1800" b="1" dirty="0">
                <a:solidFill>
                  <a:schemeClr val="tx1"/>
                </a:solidFill>
                <a:ea typeface="+mn-lt"/>
                <a:cs typeface="+mn-lt"/>
              </a:rPr>
              <a:t>Ստանդարտ պրոցեսի առկայություն, բոլոր նորմերի ճիշտ պահպանման համար</a:t>
            </a:r>
          </a:p>
          <a:p>
            <a:pPr marL="571500" indent="-342900">
              <a:buFont typeface="+mj-lt"/>
              <a:buAutoNum type="arabicPeriod"/>
            </a:pPr>
            <a:endParaRPr lang="hy-AM" sz="1800" b="1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hy-AM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E7536-5C67-27E4-32EE-D566536B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Աշխատակիցների անձնական հիգիենա</a:t>
            </a:r>
            <a:endParaRPr lang="en-AM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02CEB-F8D7-FFC2-8E8E-D373628D9B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14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8A419F-DAB6-6764-D609-17429C00F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638" y="1061037"/>
            <a:ext cx="3186544" cy="548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0939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01AD2-10B4-754F-AF2E-73E51F9CC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361292"/>
            <a:ext cx="7172684" cy="4402199"/>
          </a:xfrm>
        </p:spPr>
        <p:txBody>
          <a:bodyPr/>
          <a:lstStyle/>
          <a:p>
            <a:pPr marL="571500" indent="-342900">
              <a:buFont typeface="+mj-lt"/>
              <a:buAutoNum type="arabicPeriod"/>
            </a:pPr>
            <a:r>
              <a:rPr lang="hy-AM" dirty="0"/>
              <a:t>Առաջին հերթին մանրազերծում ենք զուգարանը</a:t>
            </a:r>
          </a:p>
          <a:p>
            <a:pPr marL="571500" indent="-342900">
              <a:buFont typeface="+mj-lt"/>
              <a:buAutoNum type="arabicPeriod"/>
            </a:pPr>
            <a:r>
              <a:rPr lang="hy-AM" dirty="0"/>
              <a:t>Այնուհետև մաքրում ենք ամբողջ աղբը սենյակից</a:t>
            </a:r>
          </a:p>
          <a:p>
            <a:pPr marL="571500" indent="-342900">
              <a:buFont typeface="+mj-lt"/>
              <a:buAutoNum type="arabicPeriod"/>
            </a:pPr>
            <a:r>
              <a:rPr lang="hy-AM" dirty="0"/>
              <a:t>Հետո փոխվում է անկողինը, ըստ ընթացակարգի</a:t>
            </a:r>
          </a:p>
          <a:p>
            <a:pPr marL="571500" indent="-342900">
              <a:buFont typeface="+mj-lt"/>
              <a:buAutoNum type="arabicPeriod"/>
            </a:pPr>
            <a:r>
              <a:rPr lang="hy-AM" dirty="0"/>
              <a:t>Լվացվում կամ արդեն լվացված/մաքուր ամանեղեն</a:t>
            </a:r>
          </a:p>
          <a:p>
            <a:pPr marL="571500" indent="-342900">
              <a:buFont typeface="+mj-lt"/>
              <a:buAutoNum type="arabicPeriod"/>
            </a:pPr>
            <a:r>
              <a:rPr lang="hy-AM" dirty="0"/>
              <a:t>Լվացարանի, հայելիների և այլ ապակյա մակերեսների ախտահանում</a:t>
            </a:r>
          </a:p>
          <a:p>
            <a:pPr marL="571500" indent="-342900">
              <a:buFont typeface="+mj-lt"/>
              <a:buAutoNum type="arabicPeriod"/>
            </a:pPr>
            <a:r>
              <a:rPr lang="hy-AM" dirty="0"/>
              <a:t>Լոգարանի մաքրում, ախտահանում</a:t>
            </a:r>
            <a:endParaRPr lang="en-US" dirty="0"/>
          </a:p>
          <a:p>
            <a:pPr marL="571500" indent="-342900">
              <a:buFont typeface="+mj-lt"/>
              <a:buAutoNum type="arabicPeriod"/>
            </a:pPr>
            <a:r>
              <a:rPr lang="hy-AM" dirty="0"/>
              <a:t>Փոշահանում՝ պատուհանագոգեր և այլ մակերեսներ</a:t>
            </a:r>
          </a:p>
          <a:p>
            <a:pPr marL="571500" indent="-342900">
              <a:buFont typeface="+mj-lt"/>
              <a:buAutoNum type="arabicPeriod"/>
            </a:pPr>
            <a:r>
              <a:rPr lang="hy-AM" dirty="0"/>
              <a:t>Հատակների մաքրում՝ թաց և չոր</a:t>
            </a:r>
            <a:br>
              <a:rPr lang="hy-AM" dirty="0"/>
            </a:br>
            <a:endParaRPr lang="hy-AM" dirty="0"/>
          </a:p>
          <a:p>
            <a:pPr marL="228600" indent="0"/>
            <a:r>
              <a:rPr lang="hy-AM" dirty="0">
                <a:solidFill>
                  <a:srgbClr val="FF0000"/>
                </a:solidFill>
              </a:rPr>
              <a:t>Պարբերական ընդհանուր մաքրումներ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E7536-5C67-27E4-32EE-D566536B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Սենյակի մաքրում/հանձնում հյուրի դուրսգրումից հետո</a:t>
            </a:r>
            <a:endParaRPr lang="en-AM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02CEB-F8D7-FFC2-8E8E-D373628D9B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15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60494-4CBA-7527-E99C-5AEE11D8B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52191"/>
            <a:ext cx="4330700" cy="1511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7B967-5EE5-082F-7686-D05FF162F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302" y="1500909"/>
            <a:ext cx="2184400" cy="2209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ED721-5993-A6DC-5C4A-AC56A3C64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03" y="4807625"/>
            <a:ext cx="1854994" cy="18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92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01AD2-10B4-754F-AF2E-73E51F9CC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361292"/>
            <a:ext cx="7172684" cy="4402199"/>
          </a:xfrm>
        </p:spPr>
        <p:txBody>
          <a:bodyPr/>
          <a:lstStyle/>
          <a:p>
            <a:pPr marL="228600" indent="0"/>
            <a:r>
              <a:rPr lang="hy-AM" dirty="0"/>
              <a:t>Սենյակներին կից հետևյալ հանրային տարածքները պետք է ամեն օր կամ պարբերաբար մշակվեն/մաքրվեն.</a:t>
            </a:r>
          </a:p>
          <a:p>
            <a:pPr marL="571500" indent="-342900">
              <a:buFont typeface="+mj-lt"/>
              <a:buAutoNum type="arabicPeriod"/>
            </a:pPr>
            <a:r>
              <a:rPr lang="hy-AM" dirty="0"/>
              <a:t>վերելակներ</a:t>
            </a:r>
          </a:p>
          <a:p>
            <a:pPr marL="571500" indent="-342900">
              <a:buFont typeface="+mj-lt"/>
              <a:buAutoNum type="arabicPeriod"/>
            </a:pPr>
            <a:r>
              <a:rPr lang="hy-AM" dirty="0"/>
              <a:t>աստիճանավանդակներ</a:t>
            </a:r>
          </a:p>
          <a:p>
            <a:pPr marL="571500" indent="-342900">
              <a:buFont typeface="+mj-lt"/>
              <a:buAutoNum type="arabicPeriod"/>
            </a:pPr>
            <a:r>
              <a:rPr lang="hy-AM" dirty="0"/>
              <a:t>սեղաններ ռեստորանում</a:t>
            </a:r>
          </a:p>
          <a:p>
            <a:pPr marL="571500" indent="-342900">
              <a:buFont typeface="+mj-lt"/>
              <a:buAutoNum type="arabicPeriod"/>
            </a:pPr>
            <a:r>
              <a:rPr lang="hy-AM" dirty="0"/>
              <a:t>խոհանոց</a:t>
            </a:r>
          </a:p>
          <a:p>
            <a:pPr marL="571500" indent="-342900">
              <a:buFont typeface="+mj-lt"/>
              <a:buAutoNum type="arabicPeriod"/>
            </a:pPr>
            <a:r>
              <a:rPr lang="hy-AM" dirty="0"/>
              <a:t>ընդհանուր օգտագործման տարածքներ</a:t>
            </a:r>
          </a:p>
          <a:p>
            <a:pPr marL="571500" indent="-342900">
              <a:buFont typeface="+mj-lt"/>
              <a:buAutoNum type="arabicPeriod"/>
            </a:pPr>
            <a:r>
              <a:rPr lang="hy-AM" dirty="0"/>
              <a:t>Այս ցանկը կարող է ներառել այլ տարածքներ և վայրեր՝ կախված նրանից, թե ինչպիսի ծառայություններ է տրամադրում հյուրատունը/հյուրանոցը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E7536-5C67-27E4-32EE-D566536B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Հանրային տարածքներ</a:t>
            </a:r>
            <a:endParaRPr lang="en-AM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02CEB-F8D7-FFC2-8E8E-D373628D9B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43223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A3D8C-25D1-45AC-8601-D0FE86273D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818" y="1361292"/>
            <a:ext cx="4620946" cy="3786443"/>
          </a:xfrm>
        </p:spPr>
        <p:txBody>
          <a:bodyPr/>
          <a:lstStyle/>
          <a:p>
            <a:pPr marL="0" lvl="1" indent="0">
              <a:buNone/>
            </a:pPr>
            <a:r>
              <a:rPr lang="hy-AM" b="1" dirty="0"/>
              <a:t>Հնարավոր սպառնալիքներ հյուրատանը</a:t>
            </a:r>
          </a:p>
          <a:p>
            <a:pPr marL="342900" lvl="1" indent="-342900"/>
            <a:r>
              <a:rPr lang="hy-AM" dirty="0"/>
              <a:t>գողություն</a:t>
            </a:r>
          </a:p>
          <a:p>
            <a:pPr marL="342900" lvl="1" indent="-342900"/>
            <a:r>
              <a:rPr lang="hy-AM" dirty="0"/>
              <a:t>Փաստաթղթերի և այլ իրերի կորուստ</a:t>
            </a:r>
          </a:p>
          <a:p>
            <a:pPr marL="342900" lvl="1" indent="-342900"/>
            <a:r>
              <a:rPr lang="hy-AM" dirty="0"/>
              <a:t>Հյուրերի բռնի պահվածք</a:t>
            </a:r>
          </a:p>
          <a:p>
            <a:pPr marL="342900" lvl="1" indent="-342900"/>
            <a:r>
              <a:rPr lang="hy-AM" dirty="0"/>
              <a:t>Ահաբեկչություն</a:t>
            </a:r>
          </a:p>
          <a:p>
            <a:pPr marL="342900" lvl="1" indent="-342900"/>
            <a:r>
              <a:rPr lang="hy-AM" dirty="0"/>
              <a:t>Այլ՞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38E5E8-67BA-472F-87DF-AE6566B9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>
                <a:solidFill>
                  <a:srgbClr val="C00000"/>
                </a:solidFill>
                <a:ea typeface="+mn-lt"/>
                <a:cs typeface="+mn-lt"/>
              </a:rPr>
              <a:t>Ընդհանուր անվտանգություն հյուրատանը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0819-FB5B-459D-9AD7-F505D85551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Page </a:t>
            </a:r>
            <a:fld id="{00000000-1234-1234-1234-123412341234}" type="slidenum">
              <a:rPr lang="en-US" smtClean="0"/>
              <a:t>17</a:t>
            </a:fld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82E4F-D506-A050-C0CD-5EF63C6E5E24}"/>
              </a:ext>
            </a:extLst>
          </p:cNvPr>
          <p:cNvSpPr txBox="1"/>
          <p:nvPr/>
        </p:nvSpPr>
        <p:spPr>
          <a:xfrm>
            <a:off x="4572000" y="1432319"/>
            <a:ext cx="42533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y-AM" sz="1600" b="1" dirty="0">
                <a:solidFill>
                  <a:schemeClr val="dk1"/>
                </a:solidFill>
              </a:rPr>
              <a:t>Լուծումներ</a:t>
            </a:r>
            <a:r>
              <a:rPr lang="en-US" sz="1600" b="1" dirty="0">
                <a:solidFill>
                  <a:schemeClr val="dk1"/>
                </a:solidFill>
              </a:rPr>
              <a:t>` </a:t>
            </a:r>
            <a:r>
              <a:rPr lang="hy-AM" sz="1600" b="1" dirty="0">
                <a:solidFill>
                  <a:schemeClr val="dk1"/>
                </a:solidFill>
              </a:rPr>
              <a:t>անվտանգության ապահովման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hy-AM" sz="1600" dirty="0">
                <a:solidFill>
                  <a:schemeClr val="dk1"/>
                </a:solidFill>
              </a:rPr>
              <a:t>Աշխատակիցների մշտապես զգոն լինելը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hy-AM" sz="1600" dirty="0">
                <a:solidFill>
                  <a:schemeClr val="dk1"/>
                </a:solidFill>
              </a:rPr>
              <a:t>Անվտանգության աշխատակիցների առկայությունը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</a:rPr>
              <a:t>24/7 </a:t>
            </a:r>
            <a:r>
              <a:rPr lang="hy-AM" sz="1600" dirty="0">
                <a:solidFill>
                  <a:schemeClr val="dk1"/>
                </a:solidFill>
              </a:rPr>
              <a:t>ընդունարան ունենալը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hy-AM" sz="1600" dirty="0">
                <a:solidFill>
                  <a:schemeClr val="dk1"/>
                </a:solidFill>
              </a:rPr>
              <a:t>Հյուրերի մասին ինֆորմացիա ՉՏՐԱՄԱԴՐԵԼԸ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hy-AM" sz="1600" dirty="0">
                <a:solidFill>
                  <a:schemeClr val="dk1"/>
                </a:solidFill>
              </a:rPr>
              <a:t>Ճաղերի առկայությունը /ճիշտ նեղությամբ/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hy-AM" sz="1600" dirty="0">
                <a:solidFill>
                  <a:schemeClr val="dk1"/>
                </a:solidFill>
              </a:rPr>
              <a:t>Տեսախցիկների առկայությունը տարածքում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hy-AM" sz="1600" dirty="0">
                <a:solidFill>
                  <a:schemeClr val="dk1"/>
                </a:solidFill>
              </a:rPr>
              <a:t>Տարածքի լավ լուսավորությունը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hy-AM" sz="1600" dirty="0">
                <a:solidFill>
                  <a:schemeClr val="dk1"/>
                </a:solidFill>
              </a:rPr>
              <a:t>Աշխատակիցների անվտանգության ստուգումներ աշխատանքի ավարտին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hy-AM" sz="1600" dirty="0">
                <a:solidFill>
                  <a:schemeClr val="dk1"/>
                </a:solidFill>
              </a:rPr>
              <a:t>Այլ՞ </a:t>
            </a:r>
            <a:endParaRPr lang="en-AM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6123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A3D8C-25D1-45AC-8601-D0FE86273D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242" y="1416710"/>
            <a:ext cx="7172684" cy="3786443"/>
          </a:xfrm>
        </p:spPr>
        <p:txBody>
          <a:bodyPr/>
          <a:lstStyle/>
          <a:p>
            <a:pPr marL="0" lvl="1" indent="0">
              <a:buNone/>
            </a:pPr>
            <a:r>
              <a:rPr lang="hy-AM" sz="2000" dirty="0"/>
              <a:t>Հարմարեցնել հյուրատների ենթակառուցվածքը և սարքավորել առնվազն մեկ սենյակ հաշմանդամություն ունեցող անձանց տեղավորումն իրականացնելու համար, արդեն իսկ ժամանակի պահանջ է և պարզապես մարդկային պարտականություն։</a:t>
            </a:r>
          </a:p>
          <a:p>
            <a:pPr marL="0" lvl="1" indent="0">
              <a:buNone/>
            </a:pPr>
            <a:endParaRPr lang="hy-AM" sz="2000" dirty="0"/>
          </a:p>
          <a:p>
            <a:pPr marL="0" lvl="1" indent="0">
              <a:buNone/>
            </a:pPr>
            <a:r>
              <a:rPr lang="hy-AM" sz="2000" dirty="0"/>
              <a:t>Ինչպե՞ս դա անել:</a:t>
            </a:r>
            <a:endParaRPr lang="hy-AM" sz="2000" dirty="0">
              <a:highlight>
                <a:srgbClr val="FFFF00"/>
              </a:highligh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38E5E8-67BA-472F-87DF-AE6566B9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>
                <a:solidFill>
                  <a:srgbClr val="C00000"/>
                </a:solidFill>
                <a:ea typeface="+mn-lt"/>
                <a:cs typeface="+mn-lt"/>
              </a:rPr>
              <a:t>Հյուրատան նկատմամբ պահանջներ հաշմանդամություն ունեցող անձանց հյուրընկալելու համար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0819-FB5B-459D-9AD7-F505D85551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Page </a:t>
            </a:r>
            <a:fld id="{00000000-1234-1234-1234-123412341234}" type="slidenum">
              <a:rPr lang="en-US" smtClean="0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358602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White abstract background">
            <a:extLst>
              <a:ext uri="{FF2B5EF4-FFF2-40B4-BE49-F238E27FC236}">
                <a16:creationId xmlns:a16="http://schemas.microsoft.com/office/drawing/2014/main" id="{3E5D8A8D-D6AA-44EC-A20F-2403935B2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" r="29766" b="-3"/>
          <a:stretch/>
        </p:blipFill>
        <p:spPr>
          <a:xfrm>
            <a:off x="5159366" y="-66919"/>
            <a:ext cx="3984634" cy="6086312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F9E04DD-F477-4C3A-A403-2FE1E5CF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7" y="289867"/>
            <a:ext cx="5892257" cy="570669"/>
          </a:xfrm>
        </p:spPr>
        <p:txBody>
          <a:bodyPr/>
          <a:lstStyle/>
          <a:p>
            <a:r>
              <a:rPr lang="hy-AM" sz="2500" b="1" dirty="0">
                <a:solidFill>
                  <a:srgbClr val="C00000"/>
                </a:solidFill>
              </a:rPr>
              <a:t>Ի՞նչ կառաջարկեք դուք</a:t>
            </a:r>
            <a:endParaRPr lang="en-US" sz="25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6C625-B4FD-44A6-8E22-3752BCF1C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spcFirstLastPara="1" vert="horz" wrap="square" lIns="91440" tIns="45720" rIns="91440" bIns="45720" rtlCol="0" anchor="ctr" anchorCtr="0">
            <a:normAutofit fontScale="25000" lnSpcReduction="200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Calibri" panose="020F0502020204030204"/>
                <a:cs typeface="+mn-cs"/>
              </a:rPr>
              <a:t>Page </a:t>
            </a:r>
            <a:fld id="{3A8B5DB7-81A8-4ED4-916B-6B23CD603687}" type="slidenum">
              <a:rPr lang="en-US" sz="1200">
                <a:solidFill>
                  <a:srgbClr val="FFFFFF"/>
                </a:solidFill>
                <a:latin typeface="Calibri" panose="020F0502020204030204"/>
                <a:cs typeface="+mn-cs"/>
              </a:rPr>
              <a:pPr algn="r">
                <a:lnSpc>
                  <a:spcPct val="90000"/>
                </a:lnSpc>
                <a:spcAft>
                  <a:spcPts val="600"/>
                </a:spcAft>
                <a:defRPr/>
              </a:pPr>
              <a:t>19</a:t>
            </a:fld>
            <a:endParaRPr lang="en-US" sz="1200" dirty="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B4F2FC-BF22-4F7C-8D99-30301FE458C6}"/>
              </a:ext>
            </a:extLst>
          </p:cNvPr>
          <p:cNvSpPr txBox="1">
            <a:spLocks/>
          </p:cNvSpPr>
          <p:nvPr/>
        </p:nvSpPr>
        <p:spPr>
          <a:xfrm>
            <a:off x="283564" y="1217321"/>
            <a:ext cx="8669733" cy="466062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y-AM" sz="2200" dirty="0"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։։։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900"/>
              </a:spcBef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1494575D-7294-4E48-98A1-7EC8E053DE42}"/>
              </a:ext>
            </a:extLst>
          </p:cNvPr>
          <p:cNvSpPr txBox="1">
            <a:spLocks/>
          </p:cNvSpPr>
          <p:nvPr/>
        </p:nvSpPr>
        <p:spPr>
          <a:xfrm>
            <a:off x="449817" y="6509162"/>
            <a:ext cx="450850" cy="12311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y-AM" sz="900" dirty="0"/>
              <a:t>Է</a:t>
            </a:r>
            <a:r>
              <a:rPr lang="en-US" sz="900" dirty="0"/>
              <a:t>ջ</a:t>
            </a:r>
            <a:r>
              <a:rPr lang="en-GB" sz="900" dirty="0"/>
              <a:t> </a:t>
            </a:r>
            <a:fld id="{3A8B5DB7-81A8-4ED4-916B-6B23CD603687}" type="slidenum">
              <a:rPr lang="en-GB" sz="900" smtClean="0"/>
              <a:pPr/>
              <a:t>19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459695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7158" y="429605"/>
            <a:ext cx="6807297" cy="399142"/>
          </a:xfrm>
        </p:spPr>
        <p:txBody>
          <a:bodyPr/>
          <a:lstStyle/>
          <a:p>
            <a:pPr algn="ctr"/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Հ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ա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կ</a:t>
            </a:r>
            <a:r>
              <a:rPr lang="en-US" sz="2600" dirty="0" err="1">
                <a:solidFill>
                  <a:srgbClr val="C00000"/>
                </a:solidFill>
                <a:ea typeface="+mj-lt"/>
                <a:cs typeface="+mj-lt"/>
              </a:rPr>
              <a:t>ի</a:t>
            </a:r>
            <a:r>
              <a:rPr lang="hy-AM" sz="2600">
                <a:solidFill>
                  <a:srgbClr val="C00000"/>
                </a:solidFill>
                <a:ea typeface="+mj-lt"/>
                <a:cs typeface="+mj-lt"/>
              </a:rPr>
              <a:t>ր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ճ</a:t>
            </a:r>
            <a:r>
              <a:rPr lang="en-US" sz="2600">
                <a:solidFill>
                  <a:srgbClr val="C00000"/>
                </a:solidFill>
                <a:ea typeface="+mj-lt"/>
                <a:cs typeface="+mj-lt"/>
              </a:rPr>
              <a:t> 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տ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ե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ղ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ե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կ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ա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տ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վ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ո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ւ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թ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յ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ո</a:t>
            </a:r>
            <a:r>
              <a:rPr lang="en-US" sz="2600" dirty="0">
                <a:solidFill>
                  <a:srgbClr val="C00000"/>
                </a:solidFill>
                <a:ea typeface="+mj-lt"/>
                <a:cs typeface="+mj-lt"/>
              </a:rPr>
              <a:t>ւ</a:t>
            </a:r>
            <a:r>
              <a:rPr lang="hy-AM" sz="2600" dirty="0">
                <a:solidFill>
                  <a:srgbClr val="C00000"/>
                </a:solidFill>
                <a:ea typeface="+mj-lt"/>
                <a:cs typeface="+mj-lt"/>
              </a:rPr>
              <a:t>ն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hy-AM" dirty="0"/>
              <a:t>Է</a:t>
            </a:r>
            <a:r>
              <a:rPr lang="en-US" dirty="0"/>
              <a:t>ջ</a:t>
            </a:r>
            <a:r>
              <a:rPr lang="en-GB" dirty="0"/>
              <a:t> </a:t>
            </a:r>
            <a:fld id="{3A8B5DB7-81A8-4ED4-916B-6B23CD603687}" type="slidenum">
              <a:rPr lang="en-GB" dirty="0" smtClean="0"/>
              <a:pPr/>
              <a:t>2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63204-A73D-4B47-9933-57C351A9B948}"/>
              </a:ext>
            </a:extLst>
          </p:cNvPr>
          <p:cNvSpPr txBox="1"/>
          <p:nvPr/>
        </p:nvSpPr>
        <p:spPr>
          <a:xfrm>
            <a:off x="712519" y="1001606"/>
            <a:ext cx="8211437" cy="34717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hy-AM" sz="1600" b="1" dirty="0">
                <a:solidFill>
                  <a:srgbClr val="C00000"/>
                </a:solidFill>
                <a:ea typeface="+mn-lt"/>
                <a:cs typeface="+mn-lt"/>
              </a:rPr>
              <a:t>Ներածություն</a:t>
            </a:r>
          </a:p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hy-AM" sz="1600" b="1" dirty="0">
                <a:solidFill>
                  <a:srgbClr val="C00000"/>
                </a:solidFill>
                <a:ea typeface="+mn-lt"/>
                <a:cs typeface="+mn-lt"/>
              </a:rPr>
              <a:t>Ում համար է նախատեսված</a:t>
            </a:r>
          </a:p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hy-AM" sz="1600" b="1" dirty="0">
                <a:solidFill>
                  <a:srgbClr val="C00000"/>
                </a:solidFill>
                <a:ea typeface="+mn-lt"/>
                <a:cs typeface="+mn-lt"/>
              </a:rPr>
              <a:t>Հակահրդեհային անվտանգություն</a:t>
            </a:r>
          </a:p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hy-AM" sz="1600" b="1" dirty="0">
                <a:solidFill>
                  <a:srgbClr val="C00000"/>
                </a:solidFill>
                <a:ea typeface="+mn-lt"/>
                <a:cs typeface="+mn-lt"/>
              </a:rPr>
              <a:t>Հիգիենա հյուրատներում և այլ հյուրանոցային կացարաններում</a:t>
            </a:r>
            <a:endParaRPr lang="hy-AM" sz="16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hy-AM" sz="1600" b="1" dirty="0">
                <a:solidFill>
                  <a:srgbClr val="C00000"/>
                </a:solidFill>
                <a:ea typeface="+mn-lt"/>
                <a:cs typeface="+mn-lt"/>
              </a:rPr>
              <a:t>Ընդհանուր անվտանգություն հյուրատանը</a:t>
            </a:r>
            <a:endParaRPr lang="hy-AM" sz="16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200000"/>
              </a:lnSpc>
              <a:buFont typeface="Wingdings"/>
              <a:buChar char="§"/>
            </a:pPr>
            <a:r>
              <a:rPr lang="hy-AM" sz="1600" b="1" dirty="0">
                <a:solidFill>
                  <a:srgbClr val="C00000"/>
                </a:solidFill>
                <a:ea typeface="+mn-lt"/>
                <a:cs typeface="+mn-lt"/>
              </a:rPr>
              <a:t>Հյուրատան նկատմամբ պահանջներ հաշմանդամություն ունեցող անձանց հյուրընկալելու համար</a:t>
            </a:r>
          </a:p>
        </p:txBody>
      </p:sp>
    </p:spTree>
    <p:extLst>
      <p:ext uri="{BB962C8B-B14F-4D97-AF65-F5344CB8AC3E}">
        <p14:creationId xmlns:p14="http://schemas.microsoft.com/office/powerpoint/2010/main" val="41015744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White abstract background">
            <a:extLst>
              <a:ext uri="{FF2B5EF4-FFF2-40B4-BE49-F238E27FC236}">
                <a16:creationId xmlns:a16="http://schemas.microsoft.com/office/drawing/2014/main" id="{3E5D8A8D-D6AA-44EC-A20F-2403935B2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" r="29766" b="-3"/>
          <a:stretch/>
        </p:blipFill>
        <p:spPr>
          <a:xfrm>
            <a:off x="5159366" y="-66919"/>
            <a:ext cx="3984634" cy="6086312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F9E04DD-F477-4C3A-A403-2FE1E5CF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7" y="289867"/>
            <a:ext cx="5892257" cy="570669"/>
          </a:xfrm>
        </p:spPr>
        <p:txBody>
          <a:bodyPr/>
          <a:lstStyle/>
          <a:p>
            <a:r>
              <a:rPr lang="hy-AM" sz="2500" b="1" dirty="0">
                <a:solidFill>
                  <a:srgbClr val="C00000"/>
                </a:solidFill>
              </a:rPr>
              <a:t>Ստանդարտներ</a:t>
            </a:r>
            <a:endParaRPr lang="en-US" sz="25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6C625-B4FD-44A6-8E22-3752BCF1C1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spcFirstLastPara="1" vert="horz" wrap="square" lIns="91440" tIns="45720" rIns="91440" bIns="45720" rtlCol="0" anchor="ctr" anchorCtr="0">
            <a:normAutofit fontScale="25000" lnSpcReduction="200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Calibri" panose="020F0502020204030204"/>
                <a:cs typeface="+mn-cs"/>
              </a:rPr>
              <a:t>Page </a:t>
            </a:r>
            <a:fld id="{3A8B5DB7-81A8-4ED4-916B-6B23CD603687}" type="slidenum">
              <a:rPr lang="en-US" sz="1200">
                <a:solidFill>
                  <a:srgbClr val="FFFFFF"/>
                </a:solidFill>
                <a:latin typeface="Calibri" panose="020F0502020204030204"/>
                <a:cs typeface="+mn-cs"/>
              </a:rPr>
              <a:pPr algn="r">
                <a:lnSpc>
                  <a:spcPct val="90000"/>
                </a:lnSpc>
                <a:spcAft>
                  <a:spcPts val="600"/>
                </a:spcAft>
                <a:defRPr/>
              </a:pPr>
              <a:t>20</a:t>
            </a:fld>
            <a:endParaRPr lang="en-US" sz="1200" dirty="0">
              <a:solidFill>
                <a:srgbClr val="FFFFFF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B4F2FC-BF22-4F7C-8D99-30301FE458C6}"/>
              </a:ext>
            </a:extLst>
          </p:cNvPr>
          <p:cNvSpPr txBox="1">
            <a:spLocks/>
          </p:cNvSpPr>
          <p:nvPr/>
        </p:nvSpPr>
        <p:spPr>
          <a:xfrm>
            <a:off x="283564" y="1217321"/>
            <a:ext cx="8669733" cy="466062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y-AM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Ավելի մեծ կայանատեղի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y-AM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Թեքահարթակ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y-AM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Մուտքի դռան լայնություն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y-AM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Վերելակի դռան լայնություն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y-AM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Սենյակի դռան լայնություն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y-AM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Սենյակը պետք է լինի ավելի ընդարձակ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y-AM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Լոգարանը պետք է լինի ավելի ընդարձակ 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y-AM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Սեղանը պետք է լինի բարձր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y-AM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Զուգարանակոնքը պետք է լինի բարձր 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y-AM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Իրերը՝ նստած մարդու համար հասանելի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y-AM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և այլն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900"/>
              </a:spcBef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1494575D-7294-4E48-98A1-7EC8E053DE42}"/>
              </a:ext>
            </a:extLst>
          </p:cNvPr>
          <p:cNvSpPr txBox="1">
            <a:spLocks/>
          </p:cNvSpPr>
          <p:nvPr/>
        </p:nvSpPr>
        <p:spPr>
          <a:xfrm>
            <a:off x="449817" y="6509162"/>
            <a:ext cx="450850" cy="12311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y-AM" sz="900" dirty="0"/>
              <a:t>Է</a:t>
            </a:r>
            <a:r>
              <a:rPr lang="en-US" sz="900" dirty="0"/>
              <a:t>ջ</a:t>
            </a:r>
            <a:r>
              <a:rPr lang="en-GB" sz="900" dirty="0"/>
              <a:t> </a:t>
            </a:r>
            <a:fld id="{3A8B5DB7-81A8-4ED4-916B-6B23CD603687}" type="slidenum">
              <a:rPr lang="en-GB" sz="900" smtClean="0"/>
              <a:pPr/>
              <a:t>20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6753069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16"/>
          <p:cNvSpPr txBox="1">
            <a:spLocks noGrp="1"/>
          </p:cNvSpPr>
          <p:nvPr>
            <p:ph type="title"/>
          </p:nvPr>
        </p:nvSpPr>
        <p:spPr>
          <a:xfrm>
            <a:off x="272727" y="2108354"/>
            <a:ext cx="7971711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5975" bIns="0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 err="1"/>
              <a:t>Շնորհակալություն</a:t>
            </a:r>
            <a:br>
              <a:rPr lang="en-US" dirty="0"/>
            </a:br>
            <a:r>
              <a:rPr lang="en-US" dirty="0" err="1"/>
              <a:t>Հարցեր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6D2D5D-BD91-2973-4C47-B311C6EB2B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y-AM" dirty="0"/>
              <a:t>Ժամանակակից աշխարհում ճամփորդությունները մարդու կյանքի անբաժանելի մասն են։</a:t>
            </a:r>
          </a:p>
          <a:p>
            <a:r>
              <a:rPr lang="hy-AM" dirty="0"/>
              <a:t>Զբոսաշրջությունն ունի կարևոր սոցիալ-տնտեսական, մշակութային և բնապահպանական, և մի շարք այլ գործառույթներ։</a:t>
            </a:r>
          </a:p>
          <a:p>
            <a:r>
              <a:rPr lang="hy-AM" dirty="0"/>
              <a:t>Միջազգային զբոսաշրջությունը զարգանում է արագ տեմպերով և այդ տենդենցը չի շրջանցել նաև Հայաստանը։ Սակայն զբոսաշրջության զարգացումը ուղիղ համեմատական կապ ունի նրա հետ, թե ինչքան անվտանգ և ապահով են զգում իրենց զբոսաշրջիկները մեր երկրում՝ քանզի ճանապարհորդելիս զբոսաշրջիկն ամենից հաճախ է հայտնվում է անսովոր միջավայրերում, որոնք կարող են վտանգավոր թվալ։</a:t>
            </a:r>
          </a:p>
          <a:p>
            <a:pPr marL="514350" indent="-285750">
              <a:buFontTx/>
              <a:buChar char="-"/>
            </a:pPr>
            <a:r>
              <a:rPr lang="hy-AM" i="1" dirty="0"/>
              <a:t>Քննարկենք մի քանի օրինակ մեր փորձից /կարելի է հետաքրքիր դեպքերը դերային խաղալ լսարանում ուսանողների հետ, որպես տպավորիչ ներածություն/</a:t>
            </a:r>
          </a:p>
          <a:p>
            <a:pPr marL="514350" indent="-285750">
              <a:buFontTx/>
              <a:buChar char="-"/>
            </a:pPr>
            <a:r>
              <a:rPr lang="hy-AM" i="1" dirty="0"/>
              <a:t>Մշակույթի դերը անվտանգության և ապահովության հարցում</a:t>
            </a:r>
            <a:endParaRPr lang="en-AM" i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222D7A7-108D-A91E-33A7-6AEBFEA4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Տուրիզմը և անվտանգությունը</a:t>
            </a:r>
            <a:endParaRPr lang="en-A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B35CE-D336-12B3-F26D-F6375BF8D1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8833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6D2D5D-BD91-2973-4C47-B311C6EB2B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y-AM" dirty="0"/>
              <a:t>Միջին և վերին կառավարման օղակների աշխատակիցների</a:t>
            </a:r>
          </a:p>
          <a:p>
            <a:r>
              <a:rPr lang="hy-AM" dirty="0"/>
              <a:t>Հատկապես պատասխանատու են գլխավոր մենեջերը և բոլոր օղակների մենեջերները /վերջնականում սեփականատերը/</a:t>
            </a:r>
          </a:p>
          <a:p>
            <a:r>
              <a:rPr lang="hy-AM" dirty="0"/>
              <a:t>Սեփականատերերն ու կառավարիչները պատասխանատու են իրենց վստահված և սեփական տարածքում պետական օրենքների պահանջներին համապատասխան հետևել առողջության և անվտանգության կանոնների պահմանմանը իրենց աշխատակիցների, հաճախորդների, երրորդ կողմի, ինչպես նաև մատակարարներ և այլ այցելուներ նկատմամբ:</a:t>
            </a:r>
          </a:p>
          <a:p>
            <a:pPr marL="514350" indent="-285750">
              <a:buFontTx/>
              <a:buChar char="-"/>
            </a:pPr>
            <a:r>
              <a:rPr lang="hy-AM" i="1" dirty="0"/>
              <a:t>Օրինակ՝ Նովա հյուրանոց, տարեց մարդ, դիմացի հատվածում ընկավ</a:t>
            </a:r>
          </a:p>
          <a:p>
            <a:pPr marL="514350" indent="-285750">
              <a:buFontTx/>
              <a:buChar char="-"/>
            </a:pPr>
            <a:r>
              <a:rPr lang="hy-AM" i="1" dirty="0"/>
              <a:t>Ինչպե՞ս վարվել</a:t>
            </a:r>
            <a:endParaRPr lang="en-AM" i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222D7A7-108D-A91E-33A7-6AEBFEA4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Ում համար է նախատեսված տրված նյութը</a:t>
            </a:r>
            <a:endParaRPr lang="en-A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B35CE-D336-12B3-F26D-F6375BF8D1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29543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A3D8C-25D1-45AC-8601-D0FE86273D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1" indent="-342900">
              <a:buFont typeface="+mj-lt"/>
              <a:buAutoNum type="arabicPeriod"/>
            </a:pPr>
            <a:r>
              <a:rPr lang="hy-AM" dirty="0"/>
              <a:t>Տարածքում պարտադիր նշաններ և ուղեցույցեր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Հրդեհաշիջման առաջնային միջոցներ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Հյուրատան անձնակազմի պարտականությունները հրդեհային անվտանգության ապահովման համար</a:t>
            </a:r>
          </a:p>
          <a:p>
            <a:pPr marL="342900" lvl="1" indent="-342900">
              <a:buFont typeface="+mj-lt"/>
              <a:buAutoNum type="arabicPeriod"/>
            </a:pPr>
            <a:r>
              <a:rPr lang="hy-AM" dirty="0"/>
              <a:t>Գործողություններ հրդեհի դեպքում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38E5E8-67BA-472F-87DF-AE6566B9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dirty="0">
                <a:solidFill>
                  <a:srgbClr val="C00000"/>
                </a:solidFill>
                <a:ea typeface="+mn-lt"/>
                <a:cs typeface="+mn-lt"/>
              </a:rPr>
              <a:t>Հակահրդեհային անվտանգություն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0819-FB5B-459D-9AD7-F505D85551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Page </a:t>
            </a:r>
            <a:fld id="{00000000-1234-1234-1234-123412341234}" type="slidenum">
              <a:rPr lang="en-US" smtClean="0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7027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862C57-36BF-7C3E-4AB8-C7A03CD8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>
                <a:solidFill>
                  <a:srgbClr val="C00000"/>
                </a:solidFill>
                <a:ea typeface="+mn-lt"/>
                <a:cs typeface="+mn-lt"/>
              </a:rPr>
              <a:t>Տարածքում պարտադիր նշաններ և ուղեցույցեր</a:t>
            </a:r>
            <a:endParaRPr lang="en-AM" dirty="0">
              <a:solidFill>
                <a:srgbClr val="C00000"/>
              </a:solidFill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A6E36-36A6-6FCB-4EE4-ADAC8DDF1E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0393C-6A31-C415-AC0A-1BA111F10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58" y="1227261"/>
            <a:ext cx="2355053" cy="5341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6E38F-792A-7940-C2A3-8DEEA0E04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178" y="1231900"/>
            <a:ext cx="1510458" cy="2073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697BE0-0A10-CCF3-B85D-9A2C4C600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716" y="1124140"/>
            <a:ext cx="3232150" cy="156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961836-8E1E-846E-7BDB-8DEA74099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094" y="2730773"/>
            <a:ext cx="3543300" cy="345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76543B-0618-8DAD-5998-A0A831502B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4201" y="3305783"/>
            <a:ext cx="1753177" cy="17531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741436-9E65-B071-408E-3A4263A15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201" y="5049038"/>
            <a:ext cx="1875451" cy="164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154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7536-5C67-27E4-32EE-D566536B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Այլ անվտանգության նշաններ, որոնց դուք հանդիպել եք</a:t>
            </a:r>
            <a:endParaRPr lang="en-AM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02CEB-F8D7-FFC2-8E8E-D373628D9B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471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222D7A7-108D-A91E-33A7-6AEBFEA4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hy-AM" sz="2400" b="1" dirty="0">
                <a:solidFill>
                  <a:schemeClr val="dk1"/>
                </a:solidFill>
              </a:rPr>
              <a:t>Հրդեհաշիջման առաջնային միջոցներ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B35CE-D336-12B3-F26D-F6375BF8D1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8</a:t>
            </a:fld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FACA91-33B1-1BCD-56F5-2B361A558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17" y="1268268"/>
            <a:ext cx="2349500" cy="18019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8ABDDC-6CEF-B378-4A75-3FDFEC33B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0" y="1255568"/>
            <a:ext cx="2148475" cy="18019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B2ACF7-3F70-C0B2-0C35-802836817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383" y="1249218"/>
            <a:ext cx="1756762" cy="1737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1B07C2-1BFD-864A-64FB-5CED2C1FA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17" y="3297471"/>
            <a:ext cx="2349500" cy="30806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2025C4-FED9-1676-42DF-8DE0FBE0FA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560" y="3566391"/>
            <a:ext cx="4032475" cy="27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5467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01AD2-10B4-754F-AF2E-73E51F9CC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y-AM" sz="1800" b="1" dirty="0">
                <a:solidFill>
                  <a:srgbClr val="C00000"/>
                </a:solidFill>
                <a:ea typeface="+mn-lt"/>
                <a:cs typeface="+mn-lt"/>
              </a:rPr>
              <a:t>Մենեջերի պարտականությունները.</a:t>
            </a:r>
          </a:p>
          <a:p>
            <a:r>
              <a:rPr lang="hy-AM" dirty="0"/>
              <a:t>Անցնել և անձնակազմի համար կազմակերպել հրդեհային անվտանգության դասընթացներ որակավորված մասնագետների կողմից /ԱԻՆ/:</a:t>
            </a:r>
          </a:p>
          <a:p>
            <a:r>
              <a:rPr lang="hy-AM" dirty="0"/>
              <a:t>Պարբերաբար անցկացնել հակահրդեհային անվտանգության թրեյնինգներ և պրակտիկ վարժություններ </a:t>
            </a:r>
          </a:p>
          <a:p>
            <a:r>
              <a:rPr lang="hy-AM" dirty="0"/>
              <a:t>Մի փոխեք սարքավորումների դասավորվածությունը առանց կրակմարիչների տեղադրումը վերանայելու</a:t>
            </a:r>
          </a:p>
          <a:p>
            <a:r>
              <a:rPr lang="hy-AM" dirty="0"/>
              <a:t>Չոր հագուստը, կոշիկները ինչպես նաև այլ տեքստիլ և դյուրավառ ապրանքները պետք է պահվեն հրդեհի աղբյուրներից հեռու</a:t>
            </a:r>
          </a:p>
          <a:p>
            <a:r>
              <a:rPr lang="hy-AM" dirty="0"/>
              <a:t>Ապահովել բոլոր աշխատակիցներին շնչառական համակարգի անհատական պաշտպանության միջոցներով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3E7536-5C67-27E4-32EE-D566536B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Հյուրատան անձնակազմի պարտականությունները հրդեհային անվտանգության ապահովման համար</a:t>
            </a:r>
            <a:endParaRPr lang="en-AM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02CEB-F8D7-FFC2-8E8E-D373628D9B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 smtClean="0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36260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nglish">
  <a:themeElements>
    <a:clrScheme name="Benutzerdefiniert 47">
      <a:dk1>
        <a:srgbClr val="000000"/>
      </a:dk1>
      <a:lt1>
        <a:srgbClr val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754FA02DCA72488A894E436BA3344B" ma:contentTypeVersion="13" ma:contentTypeDescription="Create a new document." ma:contentTypeScope="" ma:versionID="4bfff95c1f8507a82bd7ebb35ae14af0">
  <xsd:schema xmlns:xsd="http://www.w3.org/2001/XMLSchema" xmlns:xs="http://www.w3.org/2001/XMLSchema" xmlns:p="http://schemas.microsoft.com/office/2006/metadata/properties" xmlns:ns2="3b4ddbec-3349-4c85-93f9-32bd5c8d2b43" xmlns:ns3="d48a697e-fd98-49a0-85bc-f2587ce56d60" targetNamespace="http://schemas.microsoft.com/office/2006/metadata/properties" ma:root="true" ma:fieldsID="2e8cb34a5616b476352fbf6e5591a7f4" ns2:_="" ns3:_="">
    <xsd:import namespace="3b4ddbec-3349-4c85-93f9-32bd5c8d2b43"/>
    <xsd:import namespace="d48a697e-fd98-49a0-85bc-f2587ce56d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ddbec-3349-4c85-93f9-32bd5c8d2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8a697e-fd98-49a0-85bc-f2587ce56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E0DB37-9E54-42D7-8452-AD1DE6149E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ddbec-3349-4c85-93f9-32bd5c8d2b43"/>
    <ds:schemaRef ds:uri="d48a697e-fd98-49a0-85bc-f2587ce56d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6FF7B3-734B-41AA-AB0E-37D6CDECDC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E7B9D6-5F22-47C3-8853-9E2045ACC7E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48a697e-fd98-49a0-85bc-f2587ce56d60"/>
    <ds:schemaRef ds:uri="3b4ddbec-3349-4c85-93f9-32bd5c8d2b4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1000</Words>
  <Application>Microsoft Macintosh PowerPoint</Application>
  <PresentationFormat>On-screen Show (4:3)</PresentationFormat>
  <Paragraphs>170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Academy</vt:lpstr>
      <vt:lpstr>Arial</vt:lpstr>
      <vt:lpstr>Calibri</vt:lpstr>
      <vt:lpstr>GHEA Grapalat</vt:lpstr>
      <vt:lpstr>Noto Sans Symbols</vt:lpstr>
      <vt:lpstr>Wingdings</vt:lpstr>
      <vt:lpstr>Master English</vt:lpstr>
      <vt:lpstr>PowerPoint Presentation</vt:lpstr>
      <vt:lpstr>Հակիրճ տեղեկատվություն</vt:lpstr>
      <vt:lpstr>Տուրիզմը և անվտանգությունը</vt:lpstr>
      <vt:lpstr>Ում համար է նախատեսված տրված նյութը</vt:lpstr>
      <vt:lpstr>Հակահրդեհային անվտանգություն</vt:lpstr>
      <vt:lpstr>Տարածքում պարտադիր նշաններ և ուղեցույցեր</vt:lpstr>
      <vt:lpstr>Այլ անվտանգության նշաններ, որոնց դուք հանդիպել եք</vt:lpstr>
      <vt:lpstr>Հրդեհաշիջման առաջնային միջոցներ</vt:lpstr>
      <vt:lpstr>Հյուրատան անձնակազմի պարտականությունները հրդեհային անվտանգության ապահովման համար</vt:lpstr>
      <vt:lpstr>Հյուրատան անձնակազմի պարտականությունները հրդեհային անվտանգության ապահովման համար</vt:lpstr>
      <vt:lpstr>Հյուրատան անձնակազմի պարտականությունները հրդեհային անվտանգության ապահովման համար</vt:lpstr>
      <vt:lpstr>Գործողություններ հրդեհի դեպքում՝ Ունենալ հստակ ուղեցույց</vt:lpstr>
      <vt:lpstr>Հիգիենա հյուրատներում և այլ հյուրանոցային կացարաններում</vt:lpstr>
      <vt:lpstr>Աշխատակիցների անձնական հիգիենա</vt:lpstr>
      <vt:lpstr>Սենյակի մաքրում/հանձնում հյուրի դուրսգրումից հետո</vt:lpstr>
      <vt:lpstr>Հանրային տարածքներ</vt:lpstr>
      <vt:lpstr>Ընդհանուր անվտանգություն հյուրատանը</vt:lpstr>
      <vt:lpstr>Հյուրատան նկատմամբ պահանջներ հաշմանդամություն ունեցող անձանց հյուրընկալելու համար</vt:lpstr>
      <vt:lpstr>Ի՞նչ կառաջարկեք դուք</vt:lpstr>
      <vt:lpstr>Ստանդարտներ</vt:lpstr>
      <vt:lpstr>Շնորհակալություն Հարցեր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Yulia Stakyan</dc:creator>
  <cp:lastModifiedBy>Microsoft Office User</cp:lastModifiedBy>
  <cp:revision>49</cp:revision>
  <cp:lastPrinted>2021-10-12T08:20:47Z</cp:lastPrinted>
  <dcterms:modified xsi:type="dcterms:W3CDTF">2022-06-28T21:20:43Z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0x0101009F754FA02DCA72488A894E436BA3344B</vt:lpwstr>
  </property>
</Properties>
</file>